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65"/>
  </p:notesMasterIdLst>
  <p:handoutMasterIdLst>
    <p:handoutMasterId r:id="rId66"/>
  </p:handoutMasterIdLst>
  <p:sldIdLst>
    <p:sldId id="322" r:id="rId2"/>
    <p:sldId id="436" r:id="rId3"/>
    <p:sldId id="437" r:id="rId4"/>
    <p:sldId id="438" r:id="rId5"/>
    <p:sldId id="441" r:id="rId6"/>
    <p:sldId id="439" r:id="rId7"/>
    <p:sldId id="466" r:id="rId8"/>
    <p:sldId id="257" r:id="rId9"/>
    <p:sldId id="258" r:id="rId10"/>
    <p:sldId id="261" r:id="rId11"/>
    <p:sldId id="260" r:id="rId12"/>
    <p:sldId id="467" r:id="rId13"/>
    <p:sldId id="475" r:id="rId14"/>
    <p:sldId id="478" r:id="rId15"/>
    <p:sldId id="477" r:id="rId16"/>
    <p:sldId id="476" r:id="rId17"/>
    <p:sldId id="479" r:id="rId18"/>
    <p:sldId id="480" r:id="rId19"/>
    <p:sldId id="579" r:id="rId20"/>
    <p:sldId id="482" r:id="rId21"/>
    <p:sldId id="580" r:id="rId22"/>
    <p:sldId id="483" r:id="rId23"/>
    <p:sldId id="581" r:id="rId24"/>
    <p:sldId id="582" r:id="rId25"/>
    <p:sldId id="583" r:id="rId26"/>
    <p:sldId id="484" r:id="rId27"/>
    <p:sldId id="584" r:id="rId28"/>
    <p:sldId id="585" r:id="rId29"/>
    <p:sldId id="485" r:id="rId30"/>
    <p:sldId id="586" r:id="rId31"/>
    <p:sldId id="487" r:id="rId32"/>
    <p:sldId id="587" r:id="rId33"/>
    <p:sldId id="588" r:id="rId34"/>
    <p:sldId id="589" r:id="rId35"/>
    <p:sldId id="590" r:id="rId36"/>
    <p:sldId id="591" r:id="rId37"/>
    <p:sldId id="592" r:id="rId38"/>
    <p:sldId id="594" r:id="rId39"/>
    <p:sldId id="595" r:id="rId40"/>
    <p:sldId id="593" r:id="rId41"/>
    <p:sldId id="596" r:id="rId42"/>
    <p:sldId id="597" r:id="rId43"/>
    <p:sldId id="598" r:id="rId44"/>
    <p:sldId id="600" r:id="rId45"/>
    <p:sldId id="601" r:id="rId46"/>
    <p:sldId id="602" r:id="rId47"/>
    <p:sldId id="599" r:id="rId48"/>
    <p:sldId id="603" r:id="rId49"/>
    <p:sldId id="604" r:id="rId50"/>
    <p:sldId id="605" r:id="rId51"/>
    <p:sldId id="607" r:id="rId52"/>
    <p:sldId id="608" r:id="rId53"/>
    <p:sldId id="606" r:id="rId54"/>
    <p:sldId id="609" r:id="rId55"/>
    <p:sldId id="610" r:id="rId56"/>
    <p:sldId id="611" r:id="rId57"/>
    <p:sldId id="612" r:id="rId58"/>
    <p:sldId id="613" r:id="rId59"/>
    <p:sldId id="614" r:id="rId60"/>
    <p:sldId id="615" r:id="rId61"/>
    <p:sldId id="616" r:id="rId62"/>
    <p:sldId id="617" r:id="rId63"/>
    <p:sldId id="618" r:id="rId64"/>
  </p:sldIdLst>
  <p:sldSz cx="9144000" cy="6858000" type="screen4x3"/>
  <p:notesSz cx="6858000" cy="9144000"/>
  <p:custDataLst>
    <p:tags r:id="rId67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DBBCC05-0C25-4229-A9B2-A5F1102E1923}">
          <p14:sldIdLst>
            <p14:sldId id="322"/>
            <p14:sldId id="436"/>
            <p14:sldId id="437"/>
            <p14:sldId id="438"/>
            <p14:sldId id="441"/>
            <p14:sldId id="439"/>
            <p14:sldId id="466"/>
            <p14:sldId id="257"/>
            <p14:sldId id="258"/>
            <p14:sldId id="261"/>
            <p14:sldId id="260"/>
            <p14:sldId id="467"/>
            <p14:sldId id="475"/>
            <p14:sldId id="478"/>
            <p14:sldId id="477"/>
            <p14:sldId id="476"/>
            <p14:sldId id="479"/>
            <p14:sldId id="480"/>
            <p14:sldId id="579"/>
          </p14:sldIdLst>
        </p14:section>
        <p14:section name="无标题节" id="{1A0B149E-3AA5-4DCE-89AE-E3078D122171}">
          <p14:sldIdLst>
            <p14:sldId id="482"/>
            <p14:sldId id="580"/>
            <p14:sldId id="483"/>
            <p14:sldId id="581"/>
            <p14:sldId id="582"/>
            <p14:sldId id="583"/>
            <p14:sldId id="484"/>
            <p14:sldId id="584"/>
            <p14:sldId id="585"/>
            <p14:sldId id="485"/>
            <p14:sldId id="586"/>
            <p14:sldId id="487"/>
            <p14:sldId id="587"/>
            <p14:sldId id="588"/>
            <p14:sldId id="589"/>
            <p14:sldId id="590"/>
            <p14:sldId id="591"/>
            <p14:sldId id="592"/>
            <p14:sldId id="594"/>
            <p14:sldId id="595"/>
            <p14:sldId id="593"/>
            <p14:sldId id="596"/>
            <p14:sldId id="597"/>
            <p14:sldId id="598"/>
            <p14:sldId id="600"/>
            <p14:sldId id="601"/>
            <p14:sldId id="602"/>
            <p14:sldId id="599"/>
            <p14:sldId id="603"/>
            <p14:sldId id="604"/>
            <p14:sldId id="605"/>
            <p14:sldId id="607"/>
            <p14:sldId id="608"/>
            <p14:sldId id="606"/>
            <p14:sldId id="609"/>
            <p14:sldId id="610"/>
            <p14:sldId id="611"/>
            <p14:sldId id="612"/>
            <p14:sldId id="613"/>
            <p14:sldId id="614"/>
            <p14:sldId id="615"/>
            <p14:sldId id="616"/>
            <p14:sldId id="617"/>
            <p14:sldId id="61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罗 勇" initials="" lastIdx="3" clrIdx="0"/>
  <p:cmAuthor id="2" name="luo" initials="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 autoAdjust="0"/>
    <p:restoredTop sz="92230" autoAdjust="0"/>
  </p:normalViewPr>
  <p:slideViewPr>
    <p:cSldViewPr>
      <p:cViewPr varScale="1">
        <p:scale>
          <a:sx n="67" d="100"/>
          <a:sy n="67" d="100"/>
        </p:scale>
        <p:origin x="1258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commentAuthors" Target="commentAuthors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ags" Target="tags/tag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6421638-FBA5-4159-8412-A83F49AC6D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CCC6159-C067-4F69-86C9-127818A58FC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DFC01037-CA74-4609-B64E-B6393D6FB569}" type="datetimeFigureOut">
              <a:rPr lang="zh-CN" altLang="en-US"/>
              <a:pPr>
                <a:defRPr/>
              </a:pPr>
              <a:t>2019/5/1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9F60039-BDF7-424C-9770-50750735C5E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ACEF48-6B58-41AF-A2AA-3F77C673714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CCD990B2-6F6F-439E-AB5E-FA2362CFC0E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38B0CED-9B04-498C-9142-1C67D6151D7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37CCCBD-B72A-43DF-96A8-49CC274F41C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F7535A6B-B649-4C20-B2AE-80055D070268}" type="datetimeFigureOut">
              <a:rPr lang="zh-CN" altLang="en-US"/>
              <a:pPr>
                <a:defRPr/>
              </a:pPr>
              <a:t>2019/5/1</a:t>
            </a:fld>
            <a:endParaRPr lang="zh-CN" altLang="en-US"/>
          </a:p>
        </p:txBody>
      </p:sp>
      <p:sp>
        <p:nvSpPr>
          <p:cNvPr id="14340" name="幻灯片图像占位符 3">
            <a:extLst>
              <a:ext uri="{FF2B5EF4-FFF2-40B4-BE49-F238E27FC236}">
                <a16:creationId xmlns:a16="http://schemas.microsoft.com/office/drawing/2014/main" id="{9C2980DA-38F2-485D-8FD6-58CB550D5F86}"/>
              </a:ext>
            </a:extLst>
          </p:cNvPr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备注占位符 4">
            <a:extLst>
              <a:ext uri="{FF2B5EF4-FFF2-40B4-BE49-F238E27FC236}">
                <a16:creationId xmlns:a16="http://schemas.microsoft.com/office/drawing/2014/main" id="{BF90BE01-D70F-43DA-903C-3AE6160910C9}"/>
              </a:ext>
            </a:extLst>
          </p:cNvPr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65DD09D-E18E-4E68-AD38-EF630134D36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878A400-6584-4E2D-BC2C-0899020123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A1318201-79EC-4801-B6EE-CCFAE2C9D7A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>
            <a:extLst>
              <a:ext uri="{FF2B5EF4-FFF2-40B4-BE49-F238E27FC236}">
                <a16:creationId xmlns:a16="http://schemas.microsoft.com/office/drawing/2014/main" id="{18C7FDD0-87CE-4926-A67C-039482C538B3}"/>
              </a:ext>
            </a:extLst>
          </p:cNvPr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7411" name="文本占位符 2">
            <a:extLst>
              <a:ext uri="{FF2B5EF4-FFF2-40B4-BE49-F238E27FC236}">
                <a16:creationId xmlns:a16="http://schemas.microsoft.com/office/drawing/2014/main" id="{14328EF8-D2A9-4645-8244-D0E41434E3A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/>
        <p:txBody>
          <a:bodyPr>
            <a:prstTxWarp prst="textNoShape">
              <a:avLst/>
            </a:prstTxWarp>
          </a:bodyPr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1318201-79EC-4801-B6EE-CCFAE2C9D7A0}" type="slidenum">
              <a:rPr lang="zh-CN" altLang="en-US" smtClean="0"/>
              <a:pPr>
                <a:defRPr/>
              </a:pPr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354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FC9948BF-7600-4B77-8F01-CDC7E66FD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8309E5AF-4FFC-4E86-A084-7F0B359E4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13AF1520-0F04-4C9A-87B0-63D9C7609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F1AE97-AF5C-4CDE-80A4-4944EBDBE3B2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474332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44467116-D066-43C6-AF92-03B8EE9D4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CC337A4E-900E-4A07-8049-5AE6E6242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20A1F581-CB56-4B60-AA34-466D14157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CFCF03-DA63-4DA6-8FFC-A160D33960F1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694189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EA9FE329-4B80-4341-AF02-D717BACAD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D1A05018-011A-4214-9081-573B61A175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95B07ECE-8FAA-4CE7-BF6D-88F6E5CAF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5994B2-8892-442E-A221-CF0275C99B6F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8023667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1027">
            <a:extLst>
              <a:ext uri="{FF2B5EF4-FFF2-40B4-BE49-F238E27FC236}">
                <a16:creationId xmlns:a16="http://schemas.microsoft.com/office/drawing/2014/main" id="{9AB91FAF-4B0D-4649-98C9-88D5406B5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1028">
            <a:extLst>
              <a:ext uri="{FF2B5EF4-FFF2-40B4-BE49-F238E27FC236}">
                <a16:creationId xmlns:a16="http://schemas.microsoft.com/office/drawing/2014/main" id="{E274DA38-019B-4C79-B5F8-6EB83F421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7" name="灯片编号占位符 1029">
            <a:extLst>
              <a:ext uri="{FF2B5EF4-FFF2-40B4-BE49-F238E27FC236}">
                <a16:creationId xmlns:a16="http://schemas.microsoft.com/office/drawing/2014/main" id="{E80F7001-E7BA-42DE-9413-8A114ED12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6E3221-5F71-413E-94DE-7A5C6386986E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938463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2BC3F598-2F00-41A8-9965-0FADD2142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985B788B-50AD-463D-A60B-A8452B954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CC8608F0-D501-40F0-9666-A9BC7ADD2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EB3A5B-B574-4884-A79D-898D03EDF455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306909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1027">
            <a:extLst>
              <a:ext uri="{FF2B5EF4-FFF2-40B4-BE49-F238E27FC236}">
                <a16:creationId xmlns:a16="http://schemas.microsoft.com/office/drawing/2014/main" id="{8B643999-BCE1-4DF7-A414-B9826BD59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>
            <a:extLst>
              <a:ext uri="{FF2B5EF4-FFF2-40B4-BE49-F238E27FC236}">
                <a16:creationId xmlns:a16="http://schemas.microsoft.com/office/drawing/2014/main" id="{87C698D0-A2C3-4650-9377-788ECA2FB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6" name="灯片编号占位符 1029">
            <a:extLst>
              <a:ext uri="{FF2B5EF4-FFF2-40B4-BE49-F238E27FC236}">
                <a16:creationId xmlns:a16="http://schemas.microsoft.com/office/drawing/2014/main" id="{3A33263D-9706-4F13-BFE1-A33145706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1F33BB-22D5-4ED2-9ACB-88F7F16078F5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6796129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1027">
            <a:extLst>
              <a:ext uri="{FF2B5EF4-FFF2-40B4-BE49-F238E27FC236}">
                <a16:creationId xmlns:a16="http://schemas.microsoft.com/office/drawing/2014/main" id="{72D4181B-DF91-4E65-B632-48B523F1D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1028">
            <a:extLst>
              <a:ext uri="{FF2B5EF4-FFF2-40B4-BE49-F238E27FC236}">
                <a16:creationId xmlns:a16="http://schemas.microsoft.com/office/drawing/2014/main" id="{0EC0AFAD-28DB-446E-8A2E-31C787D18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7" name="灯片编号占位符 1029">
            <a:extLst>
              <a:ext uri="{FF2B5EF4-FFF2-40B4-BE49-F238E27FC236}">
                <a16:creationId xmlns:a16="http://schemas.microsoft.com/office/drawing/2014/main" id="{64D11C80-2E8A-4E33-A85A-962351D19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21EB02-AD20-4D19-9589-12816B5F5AB0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751554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1027">
            <a:extLst>
              <a:ext uri="{FF2B5EF4-FFF2-40B4-BE49-F238E27FC236}">
                <a16:creationId xmlns:a16="http://schemas.microsoft.com/office/drawing/2014/main" id="{6C8F9B5D-12B1-4572-AA94-2E60FD4F9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页脚占位符 1028">
            <a:extLst>
              <a:ext uri="{FF2B5EF4-FFF2-40B4-BE49-F238E27FC236}">
                <a16:creationId xmlns:a16="http://schemas.microsoft.com/office/drawing/2014/main" id="{7B4E6FDF-3A04-45F6-9A0F-6381965F9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9" name="灯片编号占位符 1029">
            <a:extLst>
              <a:ext uri="{FF2B5EF4-FFF2-40B4-BE49-F238E27FC236}">
                <a16:creationId xmlns:a16="http://schemas.microsoft.com/office/drawing/2014/main" id="{1F68D6A9-6399-4247-9FF8-ECE72E1BF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DF14F8-D6AE-4204-B4E9-F62D2A1568C6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9810163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1027">
            <a:extLst>
              <a:ext uri="{FF2B5EF4-FFF2-40B4-BE49-F238E27FC236}">
                <a16:creationId xmlns:a16="http://schemas.microsoft.com/office/drawing/2014/main" id="{89FBF2FD-10B9-4F52-80C3-34CCC4ADF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页脚占位符 1028">
            <a:extLst>
              <a:ext uri="{FF2B5EF4-FFF2-40B4-BE49-F238E27FC236}">
                <a16:creationId xmlns:a16="http://schemas.microsoft.com/office/drawing/2014/main" id="{5B2C70C0-25F8-4280-86EC-DFC37DF15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5" name="灯片编号占位符 1029">
            <a:extLst>
              <a:ext uri="{FF2B5EF4-FFF2-40B4-BE49-F238E27FC236}">
                <a16:creationId xmlns:a16="http://schemas.microsoft.com/office/drawing/2014/main" id="{2CB77927-5E01-4B06-B937-06F36C5D4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45C919-4083-4192-8715-2FD555B4BFED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708169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027">
            <a:extLst>
              <a:ext uri="{FF2B5EF4-FFF2-40B4-BE49-F238E27FC236}">
                <a16:creationId xmlns:a16="http://schemas.microsoft.com/office/drawing/2014/main" id="{7115AD94-47CD-4D67-AB91-C3195BC97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页脚占位符 1028">
            <a:extLst>
              <a:ext uri="{FF2B5EF4-FFF2-40B4-BE49-F238E27FC236}">
                <a16:creationId xmlns:a16="http://schemas.microsoft.com/office/drawing/2014/main" id="{F1B2309F-931D-4BF9-8FAC-0BCD1E519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4" name="灯片编号占位符 1029">
            <a:extLst>
              <a:ext uri="{FF2B5EF4-FFF2-40B4-BE49-F238E27FC236}">
                <a16:creationId xmlns:a16="http://schemas.microsoft.com/office/drawing/2014/main" id="{B4B436E9-4F86-4B64-A90D-FDAE5AD92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48A3B0-CA10-42F9-802F-9EA16C192121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274579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27">
            <a:extLst>
              <a:ext uri="{FF2B5EF4-FFF2-40B4-BE49-F238E27FC236}">
                <a16:creationId xmlns:a16="http://schemas.microsoft.com/office/drawing/2014/main" id="{53F347EF-ACA9-44AA-9D82-14B201C4D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1028">
            <a:extLst>
              <a:ext uri="{FF2B5EF4-FFF2-40B4-BE49-F238E27FC236}">
                <a16:creationId xmlns:a16="http://schemas.microsoft.com/office/drawing/2014/main" id="{18E85DEC-8929-4164-969C-0792ECF6B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7" name="灯片编号占位符 1029">
            <a:extLst>
              <a:ext uri="{FF2B5EF4-FFF2-40B4-BE49-F238E27FC236}">
                <a16:creationId xmlns:a16="http://schemas.microsoft.com/office/drawing/2014/main" id="{8B71A88E-6CD7-4573-9093-BB07B3234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84F3E8-8E2B-4F6A-86BB-1587297AE390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910492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27">
            <a:extLst>
              <a:ext uri="{FF2B5EF4-FFF2-40B4-BE49-F238E27FC236}">
                <a16:creationId xmlns:a16="http://schemas.microsoft.com/office/drawing/2014/main" id="{707144B4-5790-4391-96B9-BD4A49A63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1028">
            <a:extLst>
              <a:ext uri="{FF2B5EF4-FFF2-40B4-BE49-F238E27FC236}">
                <a16:creationId xmlns:a16="http://schemas.microsoft.com/office/drawing/2014/main" id="{CADB3DE2-9C97-4712-86B6-7956C30BCD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7" name="灯片编号占位符 1029">
            <a:extLst>
              <a:ext uri="{FF2B5EF4-FFF2-40B4-BE49-F238E27FC236}">
                <a16:creationId xmlns:a16="http://schemas.microsoft.com/office/drawing/2014/main" id="{7E47BA48-7270-4557-8D23-60032F5E2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B88A3E-6C38-4204-BE1C-0DF8D9E7AFB1}" type="slidenum">
              <a:rPr lang="en-US" altLang="zh-CN"/>
              <a:pPr>
                <a:defRPr/>
              </a:pPr>
              <a:t>‹#›</a:t>
            </a:fld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593909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>
            <a:extLst>
              <a:ext uri="{FF2B5EF4-FFF2-40B4-BE49-F238E27FC236}">
                <a16:creationId xmlns:a16="http://schemas.microsoft.com/office/drawing/2014/main" id="{C56C0A8E-5A8B-4B8E-987D-92BB6CCF0D69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>
            <a:extLst>
              <a:ext uri="{FF2B5EF4-FFF2-40B4-BE49-F238E27FC236}">
                <a16:creationId xmlns:a16="http://schemas.microsoft.com/office/drawing/2014/main" id="{639B4BB7-421C-40AA-8E93-829AF85D71B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>
            <a:extLst>
              <a:ext uri="{FF2B5EF4-FFF2-40B4-BE49-F238E27FC236}">
                <a16:creationId xmlns:a16="http://schemas.microsoft.com/office/drawing/2014/main" id="{D7FA2991-087E-42AF-8627-9097C42603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eaLnBrk="1" hangingPunct="1">
              <a:buFont typeface="Arial" panose="020B0604020202020204" pitchFamily="34" charset="0"/>
              <a:buNone/>
              <a:defRPr sz="14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29" name="页脚占位符 1028">
            <a:extLst>
              <a:ext uri="{FF2B5EF4-FFF2-40B4-BE49-F238E27FC236}">
                <a16:creationId xmlns:a16="http://schemas.microsoft.com/office/drawing/2014/main" id="{20EFFF45-E820-4F6A-8B93-770BE512C1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 eaLnBrk="1" hangingPunct="1">
              <a:buFont typeface="Arial" panose="020B0604020202020204" pitchFamily="34" charset="0"/>
              <a:buNone/>
              <a:defRPr sz="1400" noProof="1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1030" name="灯片编号占位符 1029">
            <a:extLst>
              <a:ext uri="{FF2B5EF4-FFF2-40B4-BE49-F238E27FC236}">
                <a16:creationId xmlns:a16="http://schemas.microsoft.com/office/drawing/2014/main" id="{26DE03CD-880A-42E0-A6D6-615E01C50C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 eaLnBrk="1" hangingPunct="1">
              <a:buFont typeface="Arial" panose="020B0604020202020204" pitchFamily="34" charset="0"/>
              <a:buNone/>
              <a:defRPr sz="1400" noProof="1">
                <a:cs typeface="+mn-ea"/>
              </a:defRPr>
            </a:lvl1pPr>
          </a:lstStyle>
          <a:p>
            <a:pPr>
              <a:defRPr/>
            </a:pPr>
            <a:fld id="{8EB22542-C3C6-4D52-AF75-76355F5F73B7}" type="slidenum">
              <a:rPr lang="en-US" altLang="zh-CN"/>
              <a:pPr>
                <a:defRPr/>
              </a:pPr>
              <a:t>‹#›</a:t>
            </a:fld>
            <a:endParaRPr lang="zh-CN"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  <p:sldLayoutId id="2147483768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hyperlink" Target="https://github.com/luoyongjun999/code" TargetMode="External"/><Relationship Id="rId5" Type="http://schemas.openxmlformats.org/officeDocument/2006/relationships/image" Target="../media/image1.png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对象 8">
            <a:extLst>
              <a:ext uri="{FF2B5EF4-FFF2-40B4-BE49-F238E27FC236}">
                <a16:creationId xmlns:a16="http://schemas.microsoft.com/office/drawing/2014/main" id="{C4A6B601-480E-485E-8190-F484DDDE8E95}"/>
              </a:ext>
            </a:extLst>
          </p:cNvPr>
          <p:cNvGraphicFramePr>
            <a:graphicFrameLocks/>
          </p:cNvGraphicFramePr>
          <p:nvPr/>
        </p:nvGraphicFramePr>
        <p:xfrm>
          <a:off x="6618288" y="2565400"/>
          <a:ext cx="2105025" cy="264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96" r:id="rId4" imgW="2514286" imgH="2847619" progId="Paint.Picture">
                  <p:embed/>
                </p:oleObj>
              </mc:Choice>
              <mc:Fallback>
                <p:oleObj r:id="rId4" imgW="2514286" imgH="2847619" progId="Paint.Picture">
                  <p:embed/>
                  <p:pic>
                    <p:nvPicPr>
                      <p:cNvPr id="0" name="对象 8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8288" y="2565400"/>
                        <a:ext cx="2105025" cy="2641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387" name="标题 1">
            <a:extLst>
              <a:ext uri="{FF2B5EF4-FFF2-40B4-BE49-F238E27FC236}">
                <a16:creationId xmlns:a16="http://schemas.microsoft.com/office/drawing/2014/main" id="{C6D4A2DF-D0BD-4A29-BAE4-915B2A05987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27088" y="836613"/>
            <a:ext cx="7705725" cy="1374775"/>
          </a:xfrm>
        </p:spPr>
        <p:txBody>
          <a:bodyPr/>
          <a:lstStyle/>
          <a:p>
            <a:pPr eaLnBrk="1" hangingPunct="1"/>
            <a:r>
              <a:rPr lang="zh-CN" altLang="en-US" sz="5400">
                <a:solidFill>
                  <a:srgbClr val="FF0000"/>
                </a:solidFill>
              </a:rPr>
              <a:t>算法竞赛入门到进阶</a:t>
            </a:r>
          </a:p>
        </p:txBody>
      </p:sp>
      <p:sp>
        <p:nvSpPr>
          <p:cNvPr id="16388" name="副标题 2">
            <a:extLst>
              <a:ext uri="{FF2B5EF4-FFF2-40B4-BE49-F238E27FC236}">
                <a16:creationId xmlns:a16="http://schemas.microsoft.com/office/drawing/2014/main" id="{A90DDA50-CEF2-48D9-AA95-538E724CFF5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79413" y="3001963"/>
            <a:ext cx="6858000" cy="3451225"/>
          </a:xfrm>
        </p:spPr>
        <p:txBody>
          <a:bodyPr/>
          <a:lstStyle/>
          <a:p>
            <a:pPr eaLnBrk="1" hangingPunct="1"/>
            <a:r>
              <a:rPr lang="zh-CN" altLang="en-US" sz="2800"/>
              <a:t>罗勇军  </a:t>
            </a:r>
            <a:r>
              <a:rPr lang="en-US" altLang="zh-CN" sz="2800"/>
              <a:t>QQ 15512356</a:t>
            </a:r>
          </a:p>
          <a:p>
            <a:pPr eaLnBrk="1" hangingPunct="1"/>
            <a:r>
              <a:rPr lang="zh-CN" altLang="en-US" sz="2800"/>
              <a:t>华东理工大学</a:t>
            </a:r>
          </a:p>
          <a:p>
            <a:pPr eaLnBrk="1" hangingPunct="1"/>
            <a:endParaRPr lang="en-US" altLang="zh-CN" sz="2800"/>
          </a:p>
          <a:p>
            <a:pPr eaLnBrk="1" hangingPunct="1"/>
            <a:r>
              <a:rPr lang="zh-CN" altLang="en-US" sz="2400"/>
              <a:t>本课件可自由传播</a:t>
            </a:r>
            <a:endParaRPr lang="en-US" altLang="zh-CN" sz="2400"/>
          </a:p>
          <a:p>
            <a:pPr eaLnBrk="1" hangingPunct="1"/>
            <a:r>
              <a:rPr lang="zh-CN" altLang="en-US" sz="2400"/>
              <a:t>欢迎交流</a:t>
            </a:r>
            <a:endParaRPr lang="en-US" altLang="zh-CN" sz="2400"/>
          </a:p>
          <a:p>
            <a:pPr eaLnBrk="1" hangingPunct="1"/>
            <a:r>
              <a:rPr lang="zh-CN" altLang="en-US"/>
              <a:t>课件和</a:t>
            </a:r>
            <a:r>
              <a:rPr lang="zh-CN" altLang="zh-CN"/>
              <a:t>代码下载地址</a:t>
            </a:r>
            <a:r>
              <a:rPr lang="zh-CN" altLang="en-US"/>
              <a:t>：</a:t>
            </a:r>
            <a:r>
              <a:rPr lang="en-US" altLang="zh-CN">
                <a:hlinkClick r:id="rId6"/>
              </a:rPr>
              <a:t>https://github.com/luoyongjun999/code</a:t>
            </a:r>
            <a:endParaRPr lang="en-US" altLang="zh-CN"/>
          </a:p>
          <a:p>
            <a:pPr eaLnBrk="1" hangingPunct="1"/>
            <a:endParaRPr lang="zh-CN" altLang="en-US" sz="3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3A0DBA-0D1D-4C18-88A5-C7DBB8DCF9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69963"/>
            <a:ext cx="8229600" cy="4525962"/>
          </a:xfrm>
        </p:spPr>
        <p:txBody>
          <a:bodyPr/>
          <a:lstStyle/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unsigned int BKDRHash(char *str)  {  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    unsigned int seed = 31,  key = 0;   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    while(*str)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        </a:t>
            </a:r>
            <a:r>
              <a:rPr lang="zh-CN" altLang="en-US" sz="2400" noProof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key = key*seed+(*str++);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    return key &amp; 0x7fffffff;       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}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endParaRPr lang="zh-CN" altLang="en-US" noProof="1"/>
          </a:p>
          <a:p>
            <a:pPr marL="0" indent="0" eaLnBrk="1" hangingPunct="1">
              <a:buFontTx/>
              <a:buNone/>
              <a:defRPr/>
            </a:pPr>
            <a:r>
              <a:rPr lang="zh-CN" altLang="en-US" noProof="1">
                <a:solidFill>
                  <a:srgbClr val="0070C0"/>
                </a:solidFill>
              </a:rPr>
              <a:t>用：</a:t>
            </a:r>
            <a:r>
              <a:rPr lang="zh-CN" altLang="en-US" noProof="1">
                <a:solidFill>
                  <a:srgbClr val="0070C0"/>
                </a:solidFill>
                <a:sym typeface="+mn-ea"/>
              </a:rPr>
              <a:t>key = key*seed+(*str++);</a:t>
            </a:r>
          </a:p>
          <a:p>
            <a:pPr marL="0" indent="0" eaLnBrk="1" hangingPunct="1">
              <a:buFontTx/>
              <a:buNone/>
              <a:defRPr/>
            </a:pPr>
            <a:r>
              <a:rPr lang="zh-CN" altLang="en-US" noProof="1">
                <a:solidFill>
                  <a:srgbClr val="0070C0"/>
                </a:solidFill>
                <a:sym typeface="+mn-ea"/>
              </a:rPr>
              <a:t>来放大字符的</a:t>
            </a:r>
            <a:r>
              <a:rPr lang="en-US" altLang="zh-CN" noProof="1">
                <a:solidFill>
                  <a:srgbClr val="0070C0"/>
                </a:solidFill>
                <a:sym typeface="+mn-ea"/>
              </a:rPr>
              <a:t>hash</a:t>
            </a:r>
            <a:r>
              <a:rPr lang="zh-CN" altLang="en-US" noProof="1">
                <a:solidFill>
                  <a:srgbClr val="0070C0"/>
                </a:solidFill>
                <a:sym typeface="+mn-ea"/>
              </a:rPr>
              <a:t>间隔</a:t>
            </a:r>
          </a:p>
          <a:p>
            <a:pPr marL="0" indent="0" eaLnBrk="1" hangingPunct="1">
              <a:buFontTx/>
              <a:buNone/>
              <a:defRPr/>
            </a:pPr>
            <a:endParaRPr lang="zh-CN" altLang="en-US" noProof="1"/>
          </a:p>
          <a:p>
            <a:pPr eaLnBrk="1" hangingPunct="1">
              <a:defRPr/>
            </a:pPr>
            <a:endParaRPr lang="zh-CN" altLang="en-US" noProof="1"/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DB142438-9519-481F-9E32-36A818E78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30722" name="Picture 2" descr="æ¥çæºå¾å">
            <a:extLst>
              <a:ext uri="{FF2B5EF4-FFF2-40B4-BE49-F238E27FC236}">
                <a16:creationId xmlns:a16="http://schemas.microsoft.com/office/drawing/2014/main" id="{AD4AC12B-94A8-4E24-AB3E-CDD2F0489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8" y="4589636"/>
            <a:ext cx="1700244" cy="1298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C52280-AF0D-4403-884D-947F7E557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unsigned int BKDRHash(char *str)  {  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    unsigned int seed = 31,  key = 0;   </a:t>
            </a:r>
            <a:endParaRPr lang="en-US" altLang="zh-CN" sz="2400" noProof="1">
              <a:latin typeface="Courier New" panose="02070309020205020404" pitchFamily="49" charset="0"/>
              <a:cs typeface="Courier New" panose="02070309020205020404" pitchFamily="49" charset="0"/>
              <a:sym typeface="+mn-ea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en-US" altLang="zh-CN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                      </a:t>
            </a: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// </a:t>
            </a:r>
            <a:r>
              <a:rPr lang="zh-CN" altLang="en-US" sz="2400" noProof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31, 131, 1313</a:t>
            </a:r>
            <a:r>
              <a:rPr lang="en-US" altLang="zh-CN" sz="2400" noProof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..</a:t>
            </a:r>
            <a:r>
              <a:rPr lang="zh-CN" altLang="en-US" sz="2400" noProof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.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    while(*str)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        key = key*seed+(*str++);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    return key &amp; 0x7fffffff;       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sz="2400" noProof="1">
                <a:latin typeface="Courier New" panose="02070309020205020404" pitchFamily="49" charset="0"/>
                <a:cs typeface="Courier New" panose="02070309020205020404" pitchFamily="49" charset="0"/>
                <a:sym typeface="+mn-ea"/>
              </a:rPr>
              <a:t>}</a:t>
            </a:r>
            <a:endParaRPr lang="zh-CN" altLang="en-US" sz="2400" noProof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  <a:defRPr/>
            </a:pPr>
            <a:r>
              <a:rPr lang="zh-CN" altLang="en-US" noProof="1">
                <a:solidFill>
                  <a:srgbClr val="0070C0"/>
                </a:solidFill>
              </a:rPr>
              <a:t>为什么是</a:t>
            </a:r>
            <a:r>
              <a:rPr lang="en-US" altLang="zh-CN" noProof="1">
                <a:solidFill>
                  <a:srgbClr val="0070C0"/>
                </a:solidFill>
              </a:rPr>
              <a:t>31</a:t>
            </a:r>
            <a:r>
              <a:rPr lang="zh-CN" altLang="en-US" noProof="1">
                <a:solidFill>
                  <a:srgbClr val="0070C0"/>
                </a:solidFill>
              </a:rPr>
              <a:t>、</a:t>
            </a:r>
            <a:r>
              <a:rPr lang="en-US" altLang="zh-CN" noProof="1">
                <a:solidFill>
                  <a:srgbClr val="0070C0"/>
                </a:solidFill>
              </a:rPr>
              <a:t>131</a:t>
            </a:r>
            <a:r>
              <a:rPr lang="zh-CN" altLang="en-US" noProof="1">
                <a:solidFill>
                  <a:srgbClr val="0070C0"/>
                </a:solidFill>
              </a:rPr>
              <a:t>这些数？</a:t>
            </a:r>
          </a:p>
          <a:p>
            <a:pPr marL="0" indent="0" eaLnBrk="1" hangingPunct="1">
              <a:buFontTx/>
              <a:buNone/>
              <a:defRPr/>
            </a:pPr>
            <a:r>
              <a:rPr lang="zh-CN" altLang="en-US" noProof="1">
                <a:solidFill>
                  <a:srgbClr val="0070C0"/>
                </a:solidFill>
              </a:rPr>
              <a:t>简单地说：可以减少碰撞。（与偶数相比）</a:t>
            </a:r>
          </a:p>
          <a:p>
            <a:pPr eaLnBrk="1" hangingPunct="1">
              <a:defRPr/>
            </a:pPr>
            <a:endParaRPr lang="zh-CN" altLang="en-US" noProof="1"/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E584C69B-DAEE-4A24-B5AF-2A05E0F26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标题 1">
            <a:extLst>
              <a:ext uri="{FF2B5EF4-FFF2-40B4-BE49-F238E27FC236}">
                <a16:creationId xmlns:a16="http://schemas.microsoft.com/office/drawing/2014/main" id="{0814562E-06A5-486C-9253-B95DEC7C8E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71800" y="260648"/>
            <a:ext cx="3600400" cy="778098"/>
          </a:xfrm>
        </p:spPr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zh-CN" altLang="en-US" sz="3600" dirty="0">
                <a:solidFill>
                  <a:srgbClr val="FF0000"/>
                </a:solidFill>
              </a:rPr>
              <a:t>字典树</a:t>
            </a:r>
          </a:p>
        </p:txBody>
      </p:sp>
      <p:sp>
        <p:nvSpPr>
          <p:cNvPr id="62467" name="内容占位符 2">
            <a:extLst>
              <a:ext uri="{FF2B5EF4-FFF2-40B4-BE49-F238E27FC236}">
                <a16:creationId xmlns:a16="http://schemas.microsoft.com/office/drawing/2014/main" id="{9356C521-B8B9-4A28-9D0D-7D08DAB29EE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268760"/>
            <a:ext cx="8229600" cy="4857403"/>
          </a:xfrm>
        </p:spPr>
        <p:txBody>
          <a:bodyPr/>
          <a:lstStyle/>
          <a:p>
            <a:r>
              <a:rPr lang="zh-CN" altLang="en-US" dirty="0"/>
              <a:t>一个常见的字符串匹配问题：在</a:t>
            </a:r>
            <a:r>
              <a:rPr lang="en-US" altLang="zh-CN" dirty="0"/>
              <a:t>n</a:t>
            </a:r>
            <a:r>
              <a:rPr lang="zh-CN" altLang="en-US" dirty="0"/>
              <a:t>个字符串中，查找某个字符串。</a:t>
            </a:r>
          </a:p>
          <a:p>
            <a:r>
              <a:rPr lang="zh-CN" altLang="en-US" dirty="0"/>
              <a:t>暴力法：逐个匹配每个字符串，复杂度是</a:t>
            </a:r>
            <a:r>
              <a:rPr lang="en-US" altLang="zh-CN" dirty="0"/>
              <a:t>O(nm)</a:t>
            </a:r>
            <a:r>
              <a:rPr lang="zh-CN" altLang="en-US" dirty="0"/>
              <a:t>，</a:t>
            </a:r>
            <a:r>
              <a:rPr lang="en-US" altLang="zh-CN" dirty="0"/>
              <a:t>m</a:t>
            </a:r>
            <a:r>
              <a:rPr lang="zh-CN" altLang="en-US" dirty="0"/>
              <a:t>是字符串的平均长度。</a:t>
            </a:r>
            <a:endParaRPr lang="en-US" altLang="zh-CN" dirty="0"/>
          </a:p>
          <a:p>
            <a:r>
              <a:rPr lang="zh-CN" altLang="en-US" dirty="0"/>
              <a:t>字典法：</a:t>
            </a:r>
            <a:r>
              <a:rPr lang="zh-CN" altLang="en-US" sz="2400" dirty="0"/>
              <a:t>例如查找单词”</a:t>
            </a:r>
            <a:r>
              <a:rPr lang="en-US" altLang="zh-CN" sz="2400" dirty="0"/>
              <a:t>dog”</a:t>
            </a:r>
            <a:r>
              <a:rPr lang="zh-CN" altLang="en-US" sz="2400" dirty="0"/>
              <a:t>，先翻到字典的</a:t>
            </a:r>
            <a:r>
              <a:rPr lang="en-US" altLang="zh-CN" sz="2400" dirty="0"/>
              <a:t>d</a:t>
            </a:r>
            <a:r>
              <a:rPr lang="zh-CN" altLang="en-US" sz="2400" dirty="0"/>
              <a:t>部分、再翻到第</a:t>
            </a:r>
            <a:r>
              <a:rPr lang="en-US" altLang="zh-CN" sz="2400" dirty="0"/>
              <a:t>2</a:t>
            </a:r>
            <a:r>
              <a:rPr lang="zh-CN" altLang="en-US" sz="2400" dirty="0"/>
              <a:t>个字母</a:t>
            </a:r>
            <a:r>
              <a:rPr lang="en-US" altLang="zh-CN" sz="2400" dirty="0"/>
              <a:t>o</a:t>
            </a:r>
            <a:r>
              <a:rPr lang="zh-CN" altLang="en-US" sz="2400" dirty="0"/>
              <a:t>、第</a:t>
            </a:r>
            <a:r>
              <a:rPr lang="en-US" altLang="zh-CN" sz="2400" dirty="0"/>
              <a:t>3</a:t>
            </a:r>
            <a:r>
              <a:rPr lang="zh-CN" altLang="en-US" sz="2400" dirty="0"/>
              <a:t>个字母</a:t>
            </a:r>
            <a:r>
              <a:rPr lang="en-US" altLang="zh-CN" sz="2400" dirty="0"/>
              <a:t>g</a:t>
            </a:r>
            <a:r>
              <a:rPr lang="zh-CN" altLang="en-US" sz="2400" dirty="0"/>
              <a:t>，一共找</a:t>
            </a:r>
            <a:r>
              <a:rPr lang="en-US" altLang="zh-CN" sz="2400" dirty="0"/>
              <a:t>3</a:t>
            </a:r>
            <a:r>
              <a:rPr lang="zh-CN" altLang="en-US" sz="2400" dirty="0"/>
              <a:t>次即可。查找任意单词，查找次数最多只需要这个单词的字母个数。</a:t>
            </a: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E979A33A-3E14-48EF-B58C-F5FD32A5B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7" name="Picture 4" descr="æ¥å­å¸ çå¾åç»æ">
            <a:extLst>
              <a:ext uri="{FF2B5EF4-FFF2-40B4-BE49-F238E27FC236}">
                <a16:creationId xmlns:a16="http://schemas.microsoft.com/office/drawing/2014/main" id="{433E5DAC-5603-43E4-B0B1-2D4688377C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4725144"/>
            <a:ext cx="2850579" cy="2132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标题 1">
            <a:extLst>
              <a:ext uri="{FF2B5EF4-FFF2-40B4-BE49-F238E27FC236}">
                <a16:creationId xmlns:a16="http://schemas.microsoft.com/office/drawing/2014/main" id="{F9F1E0B1-DBED-4ED3-9F4B-5BEFF0088C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051720" y="378792"/>
            <a:ext cx="4536504" cy="706090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字典树  </a:t>
            </a:r>
            <a:r>
              <a:rPr lang="en-US" altLang="zh-CN" sz="3600" dirty="0" err="1">
                <a:solidFill>
                  <a:srgbClr val="0070C0"/>
                </a:solidFill>
              </a:rPr>
              <a:t>Trie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88870A9-D027-4796-BD15-769C31B7C7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字典树：模拟查字典的树形结构。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时间复杂度：插入和查找单词的复杂度都是</a:t>
            </a:r>
            <a:r>
              <a:rPr lang="en-US" altLang="zh-CN" dirty="0"/>
              <a:t>O(m)</a:t>
            </a:r>
            <a:r>
              <a:rPr lang="zh-CN" altLang="en-US" dirty="0"/>
              <a:t>，其中 </a:t>
            </a:r>
            <a:r>
              <a:rPr lang="en-US" altLang="zh-CN" dirty="0"/>
              <a:t>m </a:t>
            </a:r>
            <a:r>
              <a:rPr lang="zh-CN" altLang="en-US" dirty="0"/>
              <a:t>是待插入</a:t>
            </a:r>
            <a:r>
              <a:rPr lang="en-US" altLang="zh-CN" dirty="0"/>
              <a:t>/</a:t>
            </a:r>
            <a:r>
              <a:rPr lang="zh-CN" altLang="en-US" dirty="0"/>
              <a:t>查询的字符串长度；</a:t>
            </a:r>
            <a:endParaRPr lang="en-US" altLang="zh-CN" dirty="0"/>
          </a:p>
          <a:p>
            <a:r>
              <a:rPr lang="zh-CN" altLang="en-US" dirty="0"/>
              <a:t>空间复杂度，有公共前缀的单词，可以一起存公共前缀，节省了空间。</a:t>
            </a:r>
          </a:p>
          <a:p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C7E311-F7D3-457F-876B-B23BCCE59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8ACB6496-1B96-4A25-82C2-60D36D2A2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80728"/>
            <a:ext cx="8229600" cy="964704"/>
          </a:xfrm>
        </p:spPr>
        <p:txBody>
          <a:bodyPr/>
          <a:lstStyle/>
          <a:p>
            <a:r>
              <a:rPr lang="zh-CN" altLang="en-US" dirty="0"/>
              <a:t>例：单词</a:t>
            </a:r>
            <a:r>
              <a:rPr lang="en-US" altLang="zh-CN" dirty="0"/>
              <a:t>be</a:t>
            </a:r>
            <a:r>
              <a:rPr lang="zh-CN" altLang="en-US" dirty="0"/>
              <a:t> 、</a:t>
            </a:r>
            <a:r>
              <a:rPr lang="en-US" altLang="zh-CN" dirty="0"/>
              <a:t>bee</a:t>
            </a:r>
            <a:r>
              <a:rPr lang="zh-CN" altLang="en-US" dirty="0"/>
              <a:t>、</a:t>
            </a:r>
            <a:r>
              <a:rPr lang="en-US" altLang="zh-CN" dirty="0"/>
              <a:t>may</a:t>
            </a:r>
            <a:r>
              <a:rPr lang="zh-CN" altLang="en-US" dirty="0"/>
              <a:t>、</a:t>
            </a:r>
            <a:r>
              <a:rPr lang="en-US" altLang="zh-CN" dirty="0"/>
              <a:t>man</a:t>
            </a:r>
            <a:r>
              <a:rPr lang="zh-CN" altLang="en-US" dirty="0"/>
              <a:t>、</a:t>
            </a:r>
            <a:r>
              <a:rPr lang="en-US" altLang="zh-CN" dirty="0"/>
              <a:t>mom</a:t>
            </a:r>
            <a:r>
              <a:rPr lang="zh-CN" altLang="en-US" dirty="0"/>
              <a:t>、</a:t>
            </a:r>
            <a:r>
              <a:rPr lang="en-US" altLang="zh-CN" dirty="0"/>
              <a:t>he</a:t>
            </a:r>
            <a:r>
              <a:rPr lang="zh-CN" altLang="en-US" dirty="0"/>
              <a:t>的字典树</a:t>
            </a:r>
          </a:p>
          <a:p>
            <a:endParaRPr lang="zh-CN" altLang="en-US" dirty="0"/>
          </a:p>
        </p:txBody>
      </p:sp>
      <p:pic>
        <p:nvPicPr>
          <p:cNvPr id="17410" name="Picture 2" descr="C:\Users\luo\AppData\Local\Temp\ksohtml5984\wps6.png">
            <a:extLst>
              <a:ext uri="{FF2B5EF4-FFF2-40B4-BE49-F238E27FC236}">
                <a16:creationId xmlns:a16="http://schemas.microsoft.com/office/drawing/2014/main" id="{3CCFDCE4-7994-4C0F-B20F-3475BC6E23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2132856"/>
            <a:ext cx="4517876" cy="3183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F9C4AE-E1B0-46D0-BAAF-2509A2715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标题 1">
            <a:extLst>
              <a:ext uri="{FF2B5EF4-FFF2-40B4-BE49-F238E27FC236}">
                <a16:creationId xmlns:a16="http://schemas.microsoft.com/office/drawing/2014/main" id="{094658D3-3171-4ADC-AF1E-047FE52765E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003232" cy="1143000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字典树应用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2E3B620E-42FA-4A43-8AA4-F308DEA546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）字符串检索。</a:t>
            </a:r>
            <a:r>
              <a:rPr lang="en-US" altLang="zh-CN" sz="2800" dirty="0" err="1"/>
              <a:t>Trie</a:t>
            </a:r>
            <a:r>
              <a:rPr lang="zh-CN" altLang="en-US" sz="2800" dirty="0"/>
              <a:t>树的基本功能。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）词频统计。统计一个单词出现了多少次。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3</a:t>
            </a:r>
            <a:r>
              <a:rPr lang="zh-CN" altLang="en-US" sz="2800" dirty="0"/>
              <a:t>）字符串排序。插入的时候，在树的平级，按字母表的顺序插入。</a:t>
            </a:r>
            <a:r>
              <a:rPr lang="en-US" altLang="zh-CN" sz="2800" dirty="0" err="1"/>
              <a:t>Trie</a:t>
            </a:r>
            <a:r>
              <a:rPr lang="zh-CN" altLang="en-US" sz="2800" dirty="0"/>
              <a:t>树建好后，用先序遍历，就得到了字典序的排序。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4</a:t>
            </a:r>
            <a:r>
              <a:rPr lang="zh-CN" altLang="en-US" sz="2800" dirty="0"/>
              <a:t>）前缀匹配。</a:t>
            </a:r>
            <a:r>
              <a:rPr lang="en-US" altLang="zh-CN" sz="2800" dirty="0" err="1"/>
              <a:t>Trie</a:t>
            </a:r>
            <a:r>
              <a:rPr lang="zh-CN" altLang="en-US" sz="2800" dirty="0"/>
              <a:t>树是按公共前缀来建树的，很适合用于搜索提示。</a:t>
            </a:r>
            <a:r>
              <a:rPr lang="zh-CN" altLang="en-US" sz="2400" dirty="0"/>
              <a:t>例如</a:t>
            </a:r>
            <a:r>
              <a:rPr lang="en-US" altLang="zh-CN" sz="2400" dirty="0" err="1"/>
              <a:t>linux</a:t>
            </a:r>
            <a:r>
              <a:rPr lang="zh-CN" altLang="en-US" sz="2400" dirty="0"/>
              <a:t>的行命令，输入一个命令的前面几个字母，系统会自动补全命令后面的字符。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6249F8-F9CD-4157-B85A-329685D3A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标题 1">
            <a:extLst>
              <a:ext uri="{FF2B5EF4-FFF2-40B4-BE49-F238E27FC236}">
                <a16:creationId xmlns:a16="http://schemas.microsoft.com/office/drawing/2014/main" id="{4BC48A85-134F-4F1E-BA77-B522BFFC0B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例题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4274E54-70C0-432A-B0B2-DCBC6788E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hdu</a:t>
            </a:r>
            <a:r>
              <a:rPr lang="en-US" altLang="zh-CN" dirty="0"/>
              <a:t> 1251</a:t>
            </a:r>
            <a:endParaRPr lang="zh-CN" altLang="en-US" dirty="0"/>
          </a:p>
          <a:p>
            <a:pPr marL="0" indent="0">
              <a:buNone/>
            </a:pPr>
            <a:r>
              <a:rPr lang="zh-CN" altLang="en-US" dirty="0"/>
              <a:t>   有很多单词，只由小写字母组成，不会有重复的单词出现。统计出以某个字符串为前缀的单词数量。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C314FFD-97C2-46F9-8336-216319624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31746" name="Picture 2" descr="æ¥çæºå¾å">
            <a:extLst>
              <a:ext uri="{FF2B5EF4-FFF2-40B4-BE49-F238E27FC236}">
                <a16:creationId xmlns:a16="http://schemas.microsoft.com/office/drawing/2014/main" id="{D30862DF-8680-44F9-938B-C8AEB913C3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0895" y="4221087"/>
            <a:ext cx="2540099" cy="1905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标题 1">
            <a:extLst>
              <a:ext uri="{FF2B5EF4-FFF2-40B4-BE49-F238E27FC236}">
                <a16:creationId xmlns:a16="http://schemas.microsoft.com/office/drawing/2014/main" id="{240B6C4D-40EB-4D1F-829D-FF2BD9FAA6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6648"/>
            <a:ext cx="8229600" cy="562074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rgbClr val="0070C0"/>
                </a:solidFill>
              </a:rPr>
              <a:t>方法</a:t>
            </a:r>
            <a:r>
              <a:rPr lang="en-US" altLang="zh-CN" sz="3200" dirty="0">
                <a:solidFill>
                  <a:srgbClr val="0070C0"/>
                </a:solidFill>
              </a:rPr>
              <a:t>1</a:t>
            </a:r>
            <a:r>
              <a:rPr lang="zh-CN" altLang="en-US" sz="3200" dirty="0">
                <a:solidFill>
                  <a:srgbClr val="0070C0"/>
                </a:solidFill>
              </a:rPr>
              <a:t>：用</a:t>
            </a:r>
            <a:r>
              <a:rPr lang="en-US" altLang="zh-CN" sz="3200" dirty="0">
                <a:solidFill>
                  <a:srgbClr val="0070C0"/>
                </a:solidFill>
              </a:rPr>
              <a:t>map</a:t>
            </a:r>
            <a:endParaRPr lang="zh-CN" altLang="en-US" sz="3200" dirty="0">
              <a:solidFill>
                <a:srgbClr val="0070C0"/>
              </a:solidFill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F31EA122-4811-4E9B-B090-0A991A3F0D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92696"/>
            <a:ext cx="8229600" cy="5832648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 &lt;bits/</a:t>
            </a:r>
            <a:r>
              <a:rPr lang="en-US" altLang="zh-CN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stdc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++.h&gt;</a:t>
            </a:r>
          </a:p>
          <a:p>
            <a:pPr marL="0" indent="0">
              <a:buNone/>
            </a:pP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using namespace std;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int main(){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char str[10];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20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&lt;string, int&gt; m;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while(gets(str)){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int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strlen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(str);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 ( !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)  break;      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输入了一个空行</a:t>
            </a:r>
          </a:p>
          <a:p>
            <a:pPr marL="0" indent="0">
              <a:buNone/>
            </a:pP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for(int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&gt; 0;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--){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str[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] = ‘\0’; </a:t>
            </a:r>
            <a:r>
              <a:rPr lang="en-US" altLang="zh-CN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从后往前删除这个字符串的字符，得到前缀</a:t>
            </a:r>
            <a:endParaRPr lang="zh-CN" alt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m[str]++;          </a:t>
            </a:r>
            <a:r>
              <a:rPr lang="en-US" altLang="zh-CN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统计前缀的数量</a:t>
            </a:r>
            <a:endParaRPr lang="zh-CN" alt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zh-CN" alt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while( gets(str) ) 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&lt;&lt; m[str] &lt;&lt;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0;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4EF4D4B-BB67-44C8-9957-FB9379109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标题 1">
            <a:extLst>
              <a:ext uri="{FF2B5EF4-FFF2-40B4-BE49-F238E27FC236}">
                <a16:creationId xmlns:a16="http://schemas.microsoft.com/office/drawing/2014/main" id="{9B948B0C-389A-46C2-B140-A285E1EC63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方法</a:t>
            </a:r>
            <a:r>
              <a:rPr lang="en-US" altLang="zh-CN" sz="3600" dirty="0">
                <a:solidFill>
                  <a:srgbClr val="0070C0"/>
                </a:solidFill>
              </a:rPr>
              <a:t>2</a:t>
            </a:r>
            <a:r>
              <a:rPr lang="zh-CN" altLang="en-US" sz="3600" dirty="0">
                <a:solidFill>
                  <a:srgbClr val="0070C0"/>
                </a:solidFill>
              </a:rPr>
              <a:t>：用结构体实现字典树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B3F6A9-32D6-4827-8CB6-778674072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zh-CN" altLang="en-US" dirty="0"/>
              <a:t>正规的字典树实现：定义字典树的数据结构，并用指针指向下一层子树，代码很清晰。</a:t>
            </a:r>
            <a:endParaRPr lang="en-US" altLang="zh-CN" dirty="0"/>
          </a:p>
          <a:p>
            <a:endParaRPr lang="en-US" altLang="zh-CN" sz="2400" dirty="0"/>
          </a:p>
          <a:p>
            <a:r>
              <a:rPr lang="zh-CN" altLang="en-US" dirty="0"/>
              <a:t>不过，由于本题的空间要求较高，</a:t>
            </a:r>
            <a:r>
              <a:rPr lang="en-US" altLang="zh-CN" dirty="0"/>
              <a:t>Insert()</a:t>
            </a:r>
            <a:r>
              <a:rPr lang="zh-CN" altLang="en-US" dirty="0"/>
              <a:t>内用</a:t>
            </a:r>
            <a:r>
              <a:rPr lang="en-US" altLang="zh-CN" dirty="0"/>
              <a:t>new </a:t>
            </a:r>
            <a:r>
              <a:rPr lang="en-US" altLang="zh-CN" dirty="0" err="1"/>
              <a:t>Trie</a:t>
            </a:r>
            <a:r>
              <a:rPr lang="zh-CN" altLang="en-US" dirty="0"/>
              <a:t>分配的空间超过了题目的限制，代码会</a:t>
            </a:r>
            <a:r>
              <a:rPr lang="en-US" altLang="zh-CN" dirty="0"/>
              <a:t>MLE</a:t>
            </a:r>
            <a:r>
              <a:rPr lang="zh-CN" altLang="en-US" dirty="0"/>
              <a:t>。</a:t>
            </a: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F463B49F-4804-484B-8954-F43B93254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5E74B8-1A65-49D3-940E-C2F99B33F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6632"/>
            <a:ext cx="8229600" cy="432048"/>
          </a:xfrm>
        </p:spPr>
        <p:txBody>
          <a:bodyPr/>
          <a:lstStyle/>
          <a:p>
            <a:r>
              <a:rPr lang="zh-CN" altLang="en-US" sz="2800" dirty="0">
                <a:solidFill>
                  <a:srgbClr val="0070C0"/>
                </a:solidFill>
              </a:rPr>
              <a:t>空间超额（</a:t>
            </a:r>
            <a:r>
              <a:rPr lang="en-US" altLang="zh-CN" sz="2800" dirty="0">
                <a:solidFill>
                  <a:srgbClr val="0070C0"/>
                </a:solidFill>
              </a:rPr>
              <a:t>MLE</a:t>
            </a:r>
            <a:r>
              <a:rPr lang="zh-CN" altLang="en-US" sz="2800" dirty="0">
                <a:solidFill>
                  <a:srgbClr val="0070C0"/>
                </a:solidFill>
              </a:rPr>
              <a:t>）的代码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0E21B3-2360-49D8-996B-593F2AD82F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6034682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400" dirty="0"/>
              <a:t>#include &lt;bits/</a:t>
            </a:r>
            <a:r>
              <a:rPr lang="en-US" altLang="zh-CN" sz="1400" dirty="0" err="1"/>
              <a:t>stdc</a:t>
            </a:r>
            <a:r>
              <a:rPr lang="en-US" altLang="zh-CN" sz="1400" dirty="0"/>
              <a:t>++.h&gt;</a:t>
            </a:r>
          </a:p>
          <a:p>
            <a:pPr marL="0" indent="0">
              <a:buNone/>
            </a:pPr>
            <a:r>
              <a:rPr lang="en-US" altLang="zh-CN" sz="1400" dirty="0"/>
              <a:t>using namespace std;</a:t>
            </a:r>
          </a:p>
          <a:p>
            <a:pPr marL="0" indent="0">
              <a:buNone/>
            </a:pPr>
            <a:r>
              <a:rPr lang="en-US" altLang="zh-CN" sz="1400" dirty="0"/>
              <a:t>struct </a:t>
            </a:r>
            <a:r>
              <a:rPr lang="en-US" altLang="zh-CN" sz="1400" dirty="0" err="1"/>
              <a:t>Trie</a:t>
            </a:r>
            <a:r>
              <a:rPr lang="en-US" altLang="zh-CN" sz="1400" dirty="0"/>
              <a:t>{    //</a:t>
            </a:r>
            <a:r>
              <a:rPr lang="zh-CN" altLang="en-US" sz="1400" dirty="0"/>
              <a:t>字典树定义</a:t>
            </a:r>
          </a:p>
          <a:p>
            <a:pPr marL="0" indent="0">
              <a:buNone/>
            </a:pPr>
            <a:r>
              <a:rPr lang="zh-CN" altLang="en-US" sz="1400" dirty="0"/>
              <a:t>    </a:t>
            </a:r>
            <a:r>
              <a:rPr lang="en-US" altLang="zh-CN" sz="1400" dirty="0" err="1"/>
              <a:t>Trie</a:t>
            </a:r>
            <a:r>
              <a:rPr lang="en-US" altLang="zh-CN" sz="1400" dirty="0"/>
              <a:t>* next[26];</a:t>
            </a:r>
          </a:p>
          <a:p>
            <a:pPr marL="0" indent="0">
              <a:buNone/>
            </a:pPr>
            <a:r>
              <a:rPr lang="en-US" altLang="zh-CN" sz="1400" dirty="0"/>
              <a:t>    int num;    //</a:t>
            </a:r>
            <a:r>
              <a:rPr lang="zh-CN" altLang="en-US" sz="1400" dirty="0"/>
              <a:t>以当前字符串为前缀的单词的数量</a:t>
            </a:r>
          </a:p>
          <a:p>
            <a:pPr marL="0" indent="0">
              <a:buNone/>
            </a:pPr>
            <a:r>
              <a:rPr lang="zh-CN" altLang="en-US" sz="1400" dirty="0"/>
              <a:t>    </a:t>
            </a:r>
            <a:r>
              <a:rPr lang="en-US" altLang="zh-CN" sz="1400" dirty="0" err="1"/>
              <a:t>Trie</a:t>
            </a:r>
            <a:r>
              <a:rPr lang="en-US" altLang="zh-CN" sz="1400" dirty="0"/>
              <a:t>() {   //</a:t>
            </a:r>
            <a:r>
              <a:rPr lang="zh-CN" altLang="en-US" sz="1400" dirty="0"/>
              <a:t>构造函数</a:t>
            </a:r>
          </a:p>
          <a:p>
            <a:pPr marL="0" indent="0">
              <a:buNone/>
            </a:pPr>
            <a:r>
              <a:rPr lang="zh-CN" altLang="en-US" sz="1400" dirty="0"/>
              <a:t>       </a:t>
            </a:r>
            <a:r>
              <a:rPr lang="en-US" altLang="zh-CN" sz="1400" dirty="0"/>
              <a:t>for(int </a:t>
            </a:r>
            <a:r>
              <a:rPr lang="en-US" altLang="zh-CN" sz="1400" dirty="0" err="1"/>
              <a:t>i</a:t>
            </a:r>
            <a:r>
              <a:rPr lang="en-US" altLang="zh-CN" sz="1400" dirty="0"/>
              <a:t>=0;i&lt;26;i++) next[</a:t>
            </a:r>
            <a:r>
              <a:rPr lang="en-US" altLang="zh-CN" sz="1400" dirty="0" err="1"/>
              <a:t>i</a:t>
            </a:r>
            <a:r>
              <a:rPr lang="en-US" altLang="zh-CN" sz="1400" dirty="0"/>
              <a:t>] = NULL;</a:t>
            </a:r>
          </a:p>
          <a:p>
            <a:pPr marL="0" indent="0">
              <a:buNone/>
            </a:pPr>
            <a:r>
              <a:rPr lang="en-US" altLang="zh-CN" sz="1400" dirty="0"/>
              <a:t>       num=0;</a:t>
            </a:r>
          </a:p>
          <a:p>
            <a:pPr marL="0" indent="0">
              <a:buNone/>
            </a:pPr>
            <a:r>
              <a:rPr lang="en-US" altLang="zh-CN" sz="1400" dirty="0"/>
              <a:t>    }</a:t>
            </a:r>
          </a:p>
          <a:p>
            <a:pPr marL="0" indent="0">
              <a:buNone/>
            </a:pPr>
            <a:r>
              <a:rPr lang="en-US" altLang="zh-CN" sz="1400" dirty="0"/>
              <a:t>};</a:t>
            </a:r>
          </a:p>
          <a:p>
            <a:pPr marL="0" indent="0">
              <a:buNone/>
            </a:pPr>
            <a:r>
              <a:rPr lang="en-US" altLang="zh-CN" sz="1400" dirty="0" err="1"/>
              <a:t>Trie</a:t>
            </a:r>
            <a:r>
              <a:rPr lang="en-US" altLang="zh-CN" sz="1400" dirty="0"/>
              <a:t> root;</a:t>
            </a:r>
          </a:p>
          <a:p>
            <a:pPr marL="0" indent="0">
              <a:buNone/>
            </a:pPr>
            <a:r>
              <a:rPr lang="en-US" altLang="zh-CN" sz="1400" dirty="0"/>
              <a:t>void Insert(char str[]){    //</a:t>
            </a:r>
            <a:r>
              <a:rPr lang="zh-CN" altLang="en-US" sz="1400" dirty="0"/>
              <a:t>将字符串插入到字典树中</a:t>
            </a:r>
          </a:p>
          <a:p>
            <a:pPr marL="0" indent="0">
              <a:buNone/>
            </a:pPr>
            <a:r>
              <a:rPr lang="zh-CN" altLang="en-US" sz="1400" dirty="0"/>
              <a:t>    </a:t>
            </a:r>
            <a:r>
              <a:rPr lang="en-US" altLang="zh-CN" sz="1400" dirty="0" err="1"/>
              <a:t>Trie</a:t>
            </a:r>
            <a:r>
              <a:rPr lang="en-US" altLang="zh-CN" sz="1400" dirty="0"/>
              <a:t> *p = &amp;root;</a:t>
            </a:r>
          </a:p>
          <a:p>
            <a:pPr marL="0" indent="0">
              <a:buNone/>
            </a:pPr>
            <a:r>
              <a:rPr lang="en-US" altLang="zh-CN" sz="1400" dirty="0"/>
              <a:t>    for(int </a:t>
            </a:r>
            <a:r>
              <a:rPr lang="en-US" altLang="zh-CN" sz="1400" dirty="0" err="1"/>
              <a:t>i</a:t>
            </a:r>
            <a:r>
              <a:rPr lang="en-US" altLang="zh-CN" sz="1400" dirty="0"/>
              <a:t>=0;str[</a:t>
            </a:r>
            <a:r>
              <a:rPr lang="en-US" altLang="zh-CN" sz="1400" dirty="0" err="1"/>
              <a:t>i</a:t>
            </a:r>
            <a:r>
              <a:rPr lang="en-US" altLang="zh-CN" sz="1400" dirty="0"/>
              <a:t>];</a:t>
            </a:r>
            <a:r>
              <a:rPr lang="en-US" altLang="zh-CN" sz="1400" dirty="0" err="1"/>
              <a:t>i</a:t>
            </a:r>
            <a:r>
              <a:rPr lang="en-US" altLang="zh-CN" sz="1400" dirty="0"/>
              <a:t>++){    //</a:t>
            </a:r>
            <a:r>
              <a:rPr lang="zh-CN" altLang="en-US" sz="1400" dirty="0"/>
              <a:t>遍历每一个字符</a:t>
            </a:r>
          </a:p>
          <a:p>
            <a:pPr marL="0" indent="0">
              <a:buNone/>
            </a:pPr>
            <a:r>
              <a:rPr lang="zh-CN" altLang="en-US" sz="1400" dirty="0"/>
              <a:t>        </a:t>
            </a:r>
            <a:r>
              <a:rPr lang="en-US" altLang="zh-CN" sz="1400" dirty="0"/>
              <a:t>if(p-&gt;next[str[</a:t>
            </a:r>
            <a:r>
              <a:rPr lang="en-US" altLang="zh-CN" sz="1400" dirty="0" err="1"/>
              <a:t>i</a:t>
            </a:r>
            <a:r>
              <a:rPr lang="en-US" altLang="zh-CN" sz="1400" dirty="0"/>
              <a:t>]-‘a’]==NULL)    //</a:t>
            </a:r>
            <a:r>
              <a:rPr lang="zh-CN" altLang="en-US" sz="1400" dirty="0"/>
              <a:t>如果该字符没有对应的结点</a:t>
            </a:r>
          </a:p>
          <a:p>
            <a:pPr marL="0" indent="0">
              <a:buNone/>
            </a:pPr>
            <a:r>
              <a:rPr lang="zh-CN" altLang="en-US" sz="1400" dirty="0"/>
              <a:t>            </a:t>
            </a:r>
            <a:r>
              <a:rPr lang="en-US" altLang="zh-CN" sz="1400" dirty="0"/>
              <a:t>p-&gt;next[str[</a:t>
            </a:r>
            <a:r>
              <a:rPr lang="en-US" altLang="zh-CN" sz="1400" dirty="0" err="1"/>
              <a:t>i</a:t>
            </a:r>
            <a:r>
              <a:rPr lang="en-US" altLang="zh-CN" sz="1400" dirty="0"/>
              <a:t>]-‘a’] = new </a:t>
            </a:r>
            <a:r>
              <a:rPr lang="en-US" altLang="zh-CN" sz="1400" dirty="0" err="1"/>
              <a:t>Trie</a:t>
            </a:r>
            <a:r>
              <a:rPr lang="en-US" altLang="zh-CN" sz="1400" dirty="0"/>
              <a:t>;    //</a:t>
            </a:r>
            <a:r>
              <a:rPr lang="zh-CN" altLang="en-US" sz="1400" dirty="0"/>
              <a:t>创建一个</a:t>
            </a:r>
          </a:p>
          <a:p>
            <a:pPr marL="0" indent="0">
              <a:buNone/>
            </a:pPr>
            <a:r>
              <a:rPr lang="zh-CN" altLang="en-US" sz="1400" dirty="0"/>
              <a:t>        </a:t>
            </a:r>
            <a:r>
              <a:rPr lang="en-US" altLang="zh-CN" sz="1400" dirty="0"/>
              <a:t>p = p-&gt;next[str[</a:t>
            </a:r>
            <a:r>
              <a:rPr lang="en-US" altLang="zh-CN" sz="1400" dirty="0" err="1"/>
              <a:t>i</a:t>
            </a:r>
            <a:r>
              <a:rPr lang="en-US" altLang="zh-CN" sz="1400" dirty="0"/>
              <a:t>]-‘a’];</a:t>
            </a:r>
          </a:p>
          <a:p>
            <a:pPr marL="0" indent="0">
              <a:buNone/>
            </a:pPr>
            <a:r>
              <a:rPr lang="en-US" altLang="zh-CN" sz="1400" dirty="0"/>
              <a:t>        p-&gt;num++;</a:t>
            </a:r>
          </a:p>
          <a:p>
            <a:pPr marL="0" indent="0">
              <a:buNone/>
            </a:pPr>
            <a:r>
              <a:rPr lang="en-US" altLang="zh-CN" sz="1400" dirty="0"/>
              <a:t>    }</a:t>
            </a:r>
          </a:p>
          <a:p>
            <a:pPr marL="0" indent="0">
              <a:buNone/>
            </a:pPr>
            <a:r>
              <a:rPr lang="en-US" altLang="zh-CN" sz="1400" dirty="0"/>
              <a:t>}</a:t>
            </a:r>
          </a:p>
          <a:p>
            <a:pPr marL="0" indent="0">
              <a:buNone/>
            </a:pPr>
            <a:r>
              <a:rPr lang="en-US" altLang="zh-CN" sz="1400" dirty="0"/>
              <a:t>int Find(char str[]){    //</a:t>
            </a:r>
            <a:r>
              <a:rPr lang="zh-CN" altLang="en-US" sz="1400" dirty="0"/>
              <a:t>返回以字符串为前缀的单词的数量</a:t>
            </a:r>
          </a:p>
          <a:p>
            <a:pPr marL="0" indent="0">
              <a:buNone/>
            </a:pPr>
            <a:r>
              <a:rPr lang="zh-CN" altLang="en-US" sz="1400" dirty="0"/>
              <a:t>    </a:t>
            </a:r>
            <a:r>
              <a:rPr lang="en-US" altLang="zh-CN" sz="1400" dirty="0" err="1"/>
              <a:t>Trie</a:t>
            </a:r>
            <a:r>
              <a:rPr lang="en-US" altLang="zh-CN" sz="1400" dirty="0"/>
              <a:t> *p = &amp;root;</a:t>
            </a:r>
          </a:p>
          <a:p>
            <a:pPr marL="0" indent="0">
              <a:buNone/>
            </a:pPr>
            <a:r>
              <a:rPr lang="en-US" altLang="zh-CN" sz="1400" dirty="0"/>
              <a:t>    for(int </a:t>
            </a:r>
            <a:r>
              <a:rPr lang="en-US" altLang="zh-CN" sz="1400" dirty="0" err="1"/>
              <a:t>i</a:t>
            </a:r>
            <a:r>
              <a:rPr lang="en-US" altLang="zh-CN" sz="1400" dirty="0"/>
              <a:t>=0;str[</a:t>
            </a:r>
            <a:r>
              <a:rPr lang="en-US" altLang="zh-CN" sz="1400" dirty="0" err="1"/>
              <a:t>i</a:t>
            </a:r>
            <a:r>
              <a:rPr lang="en-US" altLang="zh-CN" sz="1400" dirty="0"/>
              <a:t>];</a:t>
            </a:r>
            <a:r>
              <a:rPr lang="en-US" altLang="zh-CN" sz="1400" dirty="0" err="1"/>
              <a:t>i</a:t>
            </a:r>
            <a:r>
              <a:rPr lang="en-US" altLang="zh-CN" sz="1400" dirty="0"/>
              <a:t>++){    //</a:t>
            </a:r>
            <a:r>
              <a:rPr lang="zh-CN" altLang="en-US" sz="1400" dirty="0"/>
              <a:t>在字典树找到该单词的结尾位置</a:t>
            </a:r>
          </a:p>
          <a:p>
            <a:pPr marL="0" indent="0">
              <a:buNone/>
            </a:pPr>
            <a:r>
              <a:rPr lang="zh-CN" altLang="en-US" sz="1400" dirty="0"/>
              <a:t>        </a:t>
            </a:r>
            <a:r>
              <a:rPr lang="en-US" altLang="zh-CN" sz="1400" dirty="0"/>
              <a:t>if(p-&gt;next[str[</a:t>
            </a:r>
            <a:r>
              <a:rPr lang="en-US" altLang="zh-CN" sz="1400" dirty="0" err="1"/>
              <a:t>i</a:t>
            </a:r>
            <a:r>
              <a:rPr lang="en-US" altLang="zh-CN" sz="1400" dirty="0"/>
              <a:t>]-‘a’]==NULL)</a:t>
            </a:r>
          </a:p>
          <a:p>
            <a:pPr marL="0" indent="0">
              <a:buNone/>
            </a:pPr>
            <a:r>
              <a:rPr lang="en-US" altLang="zh-CN" sz="1400" dirty="0"/>
              <a:t>            return 0;</a:t>
            </a:r>
          </a:p>
          <a:p>
            <a:pPr marL="0" indent="0">
              <a:buNone/>
            </a:pPr>
            <a:r>
              <a:rPr lang="en-US" altLang="zh-CN" sz="1400" dirty="0"/>
              <a:t>        p = p-&gt;next[str[</a:t>
            </a:r>
            <a:r>
              <a:rPr lang="en-US" altLang="zh-CN" sz="1400" dirty="0" err="1"/>
              <a:t>i</a:t>
            </a:r>
            <a:r>
              <a:rPr lang="en-US" altLang="zh-CN" sz="1400" dirty="0"/>
              <a:t>]-‘a’];</a:t>
            </a:r>
          </a:p>
          <a:p>
            <a:pPr marL="0" indent="0">
              <a:buNone/>
            </a:pPr>
            <a:r>
              <a:rPr lang="en-US" altLang="zh-CN" sz="1400" dirty="0"/>
              <a:t>    }</a:t>
            </a:r>
          </a:p>
          <a:p>
            <a:pPr marL="0" indent="0">
              <a:buNone/>
            </a:pPr>
            <a:r>
              <a:rPr lang="en-US" altLang="zh-CN" sz="1400" dirty="0"/>
              <a:t>    return p-&gt;num;</a:t>
            </a:r>
          </a:p>
          <a:p>
            <a:pPr marL="0" indent="0">
              <a:buNone/>
            </a:pPr>
            <a:r>
              <a:rPr lang="en-US" altLang="zh-CN" sz="1400" dirty="0"/>
              <a:t>}</a:t>
            </a:r>
          </a:p>
          <a:p>
            <a:pPr marL="0" indent="0">
              <a:buNone/>
            </a:pPr>
            <a:r>
              <a:rPr lang="en-US" altLang="zh-CN" sz="1400" dirty="0"/>
              <a:t>int main(){</a:t>
            </a:r>
          </a:p>
          <a:p>
            <a:pPr marL="0" indent="0">
              <a:buNone/>
            </a:pPr>
            <a:r>
              <a:rPr lang="en-US" altLang="zh-CN" sz="1400" dirty="0"/>
              <a:t>    char str[11];</a:t>
            </a:r>
          </a:p>
          <a:p>
            <a:pPr marL="0" indent="0">
              <a:buNone/>
            </a:pPr>
            <a:r>
              <a:rPr lang="en-US" altLang="zh-CN" sz="1400" dirty="0"/>
              <a:t>    while(gets(str)){</a:t>
            </a:r>
          </a:p>
          <a:p>
            <a:pPr marL="0" indent="0">
              <a:buNone/>
            </a:pPr>
            <a:r>
              <a:rPr lang="en-US" altLang="zh-CN" sz="1400" dirty="0"/>
              <a:t>        if ( !</a:t>
            </a:r>
            <a:r>
              <a:rPr lang="en-US" altLang="zh-CN" sz="1400" dirty="0" err="1"/>
              <a:t>strlen</a:t>
            </a:r>
            <a:r>
              <a:rPr lang="en-US" altLang="zh-CN" sz="1400" dirty="0"/>
              <a:t>(str) )  break;  //</a:t>
            </a:r>
            <a:r>
              <a:rPr lang="zh-CN" altLang="en-US" sz="1400" dirty="0"/>
              <a:t>输入了一个空行</a:t>
            </a:r>
          </a:p>
          <a:p>
            <a:pPr marL="0" indent="0">
              <a:buNone/>
            </a:pPr>
            <a:r>
              <a:rPr lang="zh-CN" altLang="en-US" sz="1400" dirty="0"/>
              <a:t>        </a:t>
            </a:r>
            <a:r>
              <a:rPr lang="en-US" altLang="zh-CN" sz="1400" dirty="0"/>
              <a:t>Insert(str);</a:t>
            </a:r>
          </a:p>
          <a:p>
            <a:pPr marL="0" indent="0">
              <a:buNone/>
            </a:pPr>
            <a:r>
              <a:rPr lang="en-US" altLang="zh-CN" sz="1400" dirty="0"/>
              <a:t>    }</a:t>
            </a:r>
          </a:p>
          <a:p>
            <a:pPr marL="0" indent="0">
              <a:buNone/>
            </a:pPr>
            <a:r>
              <a:rPr lang="en-US" altLang="zh-CN" sz="1400" dirty="0"/>
              <a:t>    while( gets(str))  </a:t>
            </a:r>
            <a:r>
              <a:rPr lang="en-US" altLang="zh-CN" sz="1400" dirty="0" err="1"/>
              <a:t>cout</a:t>
            </a:r>
            <a:r>
              <a:rPr lang="en-US" altLang="zh-CN" sz="1400" dirty="0"/>
              <a:t> &lt;&lt; Find(str) &lt;&lt; </a:t>
            </a:r>
            <a:r>
              <a:rPr lang="en-US" altLang="zh-CN" sz="1400" dirty="0" err="1"/>
              <a:t>endl</a:t>
            </a:r>
            <a:r>
              <a:rPr lang="en-US" altLang="zh-CN" sz="1400" dirty="0"/>
              <a:t>;</a:t>
            </a:r>
          </a:p>
          <a:p>
            <a:pPr marL="0" indent="0">
              <a:buNone/>
            </a:pPr>
            <a:r>
              <a:rPr lang="en-US" altLang="zh-CN" sz="1400" dirty="0"/>
              <a:t>    return 0;</a:t>
            </a:r>
          </a:p>
          <a:p>
            <a:pPr marL="0" indent="0">
              <a:buNone/>
            </a:pPr>
            <a:r>
              <a:rPr lang="en-US" altLang="zh-CN" sz="1400" dirty="0"/>
              <a:t>}</a:t>
            </a:r>
          </a:p>
          <a:p>
            <a:pPr marL="0" indent="0">
              <a:buNone/>
            </a:pPr>
            <a:endParaRPr lang="zh-CN" altLang="en-US" sz="1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9009FFB-354A-4447-A67A-A9B194550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248400" y="6284510"/>
            <a:ext cx="2895600" cy="476250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华东理工大学 罗勇军</a:t>
            </a:r>
            <a:endParaRPr lang="zh-CN" dirty="0"/>
          </a:p>
        </p:txBody>
      </p:sp>
      <p:pic>
        <p:nvPicPr>
          <p:cNvPr id="33796" name="Picture 4" descr="æ¥çæºå¾å">
            <a:extLst>
              <a:ext uri="{FF2B5EF4-FFF2-40B4-BE49-F238E27FC236}">
                <a16:creationId xmlns:a16="http://schemas.microsoft.com/office/drawing/2014/main" id="{59BF8BC3-74C1-4C37-9551-F940FBE37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876256" y="2492896"/>
            <a:ext cx="2120277" cy="309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3744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标题 1">
            <a:extLst>
              <a:ext uri="{FF2B5EF4-FFF2-40B4-BE49-F238E27FC236}">
                <a16:creationId xmlns:a16="http://schemas.microsoft.com/office/drawing/2014/main" id="{1E829B76-E5B5-43B6-BE02-EDE78C409F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93713" y="469900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 dirty="0">
                <a:solidFill>
                  <a:srgbClr val="FF0000"/>
                </a:solidFill>
              </a:rPr>
              <a:t>第</a:t>
            </a:r>
            <a:r>
              <a:rPr lang="en-US" altLang="zh-CN" dirty="0">
                <a:solidFill>
                  <a:srgbClr val="FF0000"/>
                </a:solidFill>
              </a:rPr>
              <a:t>9</a:t>
            </a:r>
            <a:r>
              <a:rPr lang="zh-CN" altLang="en-US" dirty="0">
                <a:solidFill>
                  <a:srgbClr val="FF0000"/>
                </a:solidFill>
              </a:rPr>
              <a:t>章 字符串</a:t>
            </a:r>
          </a:p>
        </p:txBody>
      </p:sp>
      <p:sp>
        <p:nvSpPr>
          <p:cNvPr id="18435" name="内容占位符 2">
            <a:extLst>
              <a:ext uri="{FF2B5EF4-FFF2-40B4-BE49-F238E27FC236}">
                <a16:creationId xmlns:a16="http://schemas.microsoft.com/office/drawing/2014/main" id="{35A2E55A-D4FA-4195-A369-67F8DAB958C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11213" y="1612900"/>
            <a:ext cx="8081962" cy="4441825"/>
          </a:xfrm>
        </p:spPr>
        <p:txBody>
          <a:bodyPr/>
          <a:lstStyle/>
          <a:p>
            <a:pPr lvl="0">
              <a:buFont typeface="Wingdings" panose="05000000000000000000" pitchFamily="2" charset="2"/>
              <a:buChar char="u"/>
            </a:pPr>
            <a:r>
              <a:rPr lang="zh-CN" altLang="en-US" dirty="0"/>
              <a:t>常用字符串函数</a:t>
            </a:r>
          </a:p>
          <a:p>
            <a:pPr lvl="0">
              <a:buFont typeface="Wingdings" panose="05000000000000000000" pitchFamily="2" charset="2"/>
              <a:buChar char="u"/>
            </a:pPr>
            <a:r>
              <a:rPr lang="zh-CN" altLang="en-US" dirty="0"/>
              <a:t>字符串哈希</a:t>
            </a:r>
          </a:p>
          <a:p>
            <a:pPr lvl="0">
              <a:buFont typeface="Wingdings" panose="05000000000000000000" pitchFamily="2" charset="2"/>
              <a:buChar char="u"/>
            </a:pPr>
            <a:r>
              <a:rPr lang="zh-CN" altLang="en-US" dirty="0"/>
              <a:t>字典树</a:t>
            </a:r>
          </a:p>
          <a:p>
            <a:pPr lvl="0">
              <a:buFont typeface="Wingdings" panose="05000000000000000000" pitchFamily="2" charset="2"/>
              <a:buChar char="u"/>
            </a:pPr>
            <a:r>
              <a:rPr lang="en-US" altLang="zh-CN" dirty="0"/>
              <a:t>KMP</a:t>
            </a:r>
            <a:endParaRPr lang="zh-CN" altLang="en-US" dirty="0"/>
          </a:p>
          <a:p>
            <a:pPr lvl="0">
              <a:buFont typeface="Wingdings" panose="05000000000000000000" pitchFamily="2" charset="2"/>
              <a:buChar char="u"/>
            </a:pPr>
            <a:r>
              <a:rPr lang="en-US" altLang="zh-CN" dirty="0"/>
              <a:t>AC</a:t>
            </a:r>
            <a:r>
              <a:rPr lang="zh-CN" altLang="en-US" dirty="0"/>
              <a:t>自动机</a:t>
            </a:r>
          </a:p>
          <a:p>
            <a:pPr lvl="0">
              <a:buFont typeface="Wingdings" panose="05000000000000000000" pitchFamily="2" charset="2"/>
              <a:buChar char="u"/>
            </a:pPr>
            <a:r>
              <a:rPr lang="zh-CN" altLang="en-US" dirty="0"/>
              <a:t>后缀树和后缀数组</a:t>
            </a:r>
          </a:p>
        </p:txBody>
      </p:sp>
      <p:sp>
        <p:nvSpPr>
          <p:cNvPr id="18436" name="页脚占位符 3">
            <a:extLst>
              <a:ext uri="{FF2B5EF4-FFF2-40B4-BE49-F238E27FC236}">
                <a16:creationId xmlns:a16="http://schemas.microsoft.com/office/drawing/2014/main" id="{E5AB7775-D9A3-4244-8BCD-6AA1DDEA074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400">
                <a:solidFill>
                  <a:srgbClr val="002060"/>
                </a:solidFill>
              </a:rPr>
              <a:t>华东理工大学 罗勇军</a:t>
            </a:r>
            <a:endParaRPr lang="zh-CN" altLang="zh-CN" sz="140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标题 1">
            <a:extLst>
              <a:ext uri="{FF2B5EF4-FFF2-40B4-BE49-F238E27FC236}">
                <a16:creationId xmlns:a16="http://schemas.microsoft.com/office/drawing/2014/main" id="{27549E3F-5515-4324-9A82-BDEE9036F2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方法</a:t>
            </a:r>
            <a:r>
              <a:rPr lang="en-US" altLang="zh-CN" sz="3600" dirty="0">
                <a:solidFill>
                  <a:srgbClr val="0070C0"/>
                </a:solidFill>
              </a:rPr>
              <a:t>3</a:t>
            </a:r>
            <a:r>
              <a:rPr lang="zh-CN" altLang="en-US" sz="3600" dirty="0">
                <a:solidFill>
                  <a:srgbClr val="0070C0"/>
                </a:solidFill>
              </a:rPr>
              <a:t>：用数组实现字典树</a:t>
            </a:r>
          </a:p>
        </p:txBody>
      </p:sp>
      <p:sp>
        <p:nvSpPr>
          <p:cNvPr id="70659" name="内容占位符 2">
            <a:extLst>
              <a:ext uri="{FF2B5EF4-FFF2-40B4-BE49-F238E27FC236}">
                <a16:creationId xmlns:a16="http://schemas.microsoft.com/office/drawing/2014/main" id="{0428E4D2-9AFA-4CE0-8230-FD5750C2AE75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600201"/>
            <a:ext cx="8229600" cy="2908920"/>
          </a:xfrm>
        </p:spPr>
        <p:txBody>
          <a:bodyPr/>
          <a:lstStyle/>
          <a:p>
            <a:r>
              <a:rPr lang="zh-CN" altLang="en-US" dirty="0"/>
              <a:t>用数组实现字典树的数据结构：更紧凑的存储。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竞赛中常用方法。</a:t>
            </a: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73C95769-BCD0-4BB3-8E55-721FDE8F4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F04505-C54E-42DC-9A70-0957EC8F9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zh-CN" altLang="en-US" sz="3200" dirty="0">
                <a:solidFill>
                  <a:srgbClr val="0070C0"/>
                </a:solidFill>
              </a:rPr>
              <a:t>用数组实现字典树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C4E24C-741A-420E-B874-48FA2CB22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217443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800" dirty="0"/>
              <a:t>int </a:t>
            </a:r>
            <a:r>
              <a:rPr lang="en-US" altLang="zh-CN" sz="1800" dirty="0" err="1"/>
              <a:t>trie</a:t>
            </a:r>
            <a:r>
              <a:rPr lang="en-US" altLang="zh-CN" sz="1800" dirty="0"/>
              <a:t>[1000010][26];       //</a:t>
            </a:r>
            <a:r>
              <a:rPr lang="zh-CN" altLang="en-US" sz="1800" dirty="0"/>
              <a:t>数组定义字典树，存储下一个字符的位置</a:t>
            </a:r>
          </a:p>
          <a:p>
            <a:pPr marL="0" indent="0">
              <a:buNone/>
            </a:pPr>
            <a:r>
              <a:rPr lang="en-US" altLang="zh-CN" sz="1800" dirty="0"/>
              <a:t>int num[1000010]={0};     //</a:t>
            </a:r>
            <a:r>
              <a:rPr lang="zh-CN" altLang="en-US" sz="1800" dirty="0"/>
              <a:t>以某一字符串为前缀的单词的数量</a:t>
            </a:r>
          </a:p>
          <a:p>
            <a:pPr marL="0" indent="0">
              <a:buNone/>
            </a:pPr>
            <a:r>
              <a:rPr lang="en-US" altLang="zh-CN" sz="1800" dirty="0"/>
              <a:t>int pos = 1;               //</a:t>
            </a:r>
            <a:r>
              <a:rPr lang="zh-CN" altLang="en-US" sz="1800" dirty="0"/>
              <a:t>当前新分配的存储位置</a:t>
            </a:r>
          </a:p>
          <a:p>
            <a:pPr marL="0" indent="0">
              <a:buNone/>
            </a:pPr>
            <a:r>
              <a:rPr lang="en-US" altLang="zh-CN" sz="1800" dirty="0"/>
              <a:t>void Insert(char str[]){      //</a:t>
            </a:r>
            <a:r>
              <a:rPr lang="zh-CN" altLang="en-US" sz="1800" dirty="0"/>
              <a:t>在字典树中插入某个单词</a:t>
            </a:r>
          </a:p>
          <a:p>
            <a:pPr marL="0" indent="0">
              <a:buNone/>
            </a:pPr>
            <a:r>
              <a:rPr lang="zh-CN" altLang="en-US" sz="1800" dirty="0"/>
              <a:t>    </a:t>
            </a:r>
            <a:r>
              <a:rPr lang="en-US" altLang="zh-CN" sz="1800" dirty="0"/>
              <a:t>int p = 0;</a:t>
            </a:r>
          </a:p>
          <a:p>
            <a:pPr marL="0" indent="0">
              <a:buNone/>
            </a:pPr>
            <a:r>
              <a:rPr lang="en-US" altLang="zh-CN" sz="1800" dirty="0"/>
              <a:t>    for(int </a:t>
            </a:r>
            <a:r>
              <a:rPr lang="en-US" altLang="zh-CN" sz="1800" dirty="0" err="1"/>
              <a:t>i</a:t>
            </a:r>
            <a:r>
              <a:rPr lang="en-US" altLang="zh-CN" sz="1800" dirty="0"/>
              <a:t>=0;str[</a:t>
            </a:r>
            <a:r>
              <a:rPr lang="en-US" altLang="zh-CN" sz="1800" dirty="0" err="1"/>
              <a:t>i</a:t>
            </a:r>
            <a:r>
              <a:rPr lang="en-US" altLang="zh-CN" sz="1800" dirty="0"/>
              <a:t>];</a:t>
            </a:r>
            <a:r>
              <a:rPr lang="en-US" altLang="zh-CN" sz="1800" dirty="0" err="1"/>
              <a:t>i</a:t>
            </a:r>
            <a:r>
              <a:rPr lang="en-US" altLang="zh-CN" sz="1800" dirty="0"/>
              <a:t>++){</a:t>
            </a:r>
          </a:p>
          <a:p>
            <a:pPr marL="0" indent="0">
              <a:buNone/>
            </a:pPr>
            <a:r>
              <a:rPr lang="en-US" altLang="zh-CN" sz="1800" dirty="0"/>
              <a:t>        int n = str[</a:t>
            </a:r>
            <a:r>
              <a:rPr lang="en-US" altLang="zh-CN" sz="1800" dirty="0" err="1"/>
              <a:t>i</a:t>
            </a:r>
            <a:r>
              <a:rPr lang="en-US" altLang="zh-CN" sz="1800" dirty="0"/>
              <a:t>]-‘a’;</a:t>
            </a:r>
          </a:p>
          <a:p>
            <a:pPr marL="0" indent="0">
              <a:buNone/>
            </a:pPr>
            <a:r>
              <a:rPr lang="en-US" altLang="zh-CN" sz="1800" dirty="0"/>
              <a:t>        if(</a:t>
            </a:r>
            <a:r>
              <a:rPr lang="en-US" altLang="zh-CN" sz="1800" dirty="0" err="1"/>
              <a:t>trie</a:t>
            </a:r>
            <a:r>
              <a:rPr lang="en-US" altLang="zh-CN" sz="1800" dirty="0"/>
              <a:t>[p][n]==0)    //</a:t>
            </a:r>
            <a:r>
              <a:rPr lang="zh-CN" altLang="en-US" sz="1800" dirty="0"/>
              <a:t>如果对应字符还没有值</a:t>
            </a:r>
          </a:p>
          <a:p>
            <a:pPr marL="0" indent="0">
              <a:buNone/>
            </a:pPr>
            <a:r>
              <a:rPr lang="zh-CN" altLang="en-US" sz="1800" dirty="0"/>
              <a:t>            </a:t>
            </a:r>
            <a:r>
              <a:rPr lang="en-US" altLang="zh-CN" sz="1800" dirty="0" err="1"/>
              <a:t>trie</a:t>
            </a:r>
            <a:r>
              <a:rPr lang="en-US" altLang="zh-CN" sz="1800" dirty="0"/>
              <a:t>[p][n] = pos++;</a:t>
            </a:r>
          </a:p>
          <a:p>
            <a:pPr marL="0" indent="0">
              <a:buNone/>
            </a:pPr>
            <a:r>
              <a:rPr lang="en-US" altLang="zh-CN" sz="1800" dirty="0"/>
              <a:t>        p = </a:t>
            </a:r>
            <a:r>
              <a:rPr lang="en-US" altLang="zh-CN" sz="1800" dirty="0" err="1"/>
              <a:t>trie</a:t>
            </a:r>
            <a:r>
              <a:rPr lang="en-US" altLang="zh-CN" sz="1800" dirty="0"/>
              <a:t>[p][n];</a:t>
            </a:r>
          </a:p>
          <a:p>
            <a:pPr marL="0" indent="0">
              <a:buNone/>
            </a:pPr>
            <a:r>
              <a:rPr lang="en-US" altLang="zh-CN" sz="1800" dirty="0"/>
              <a:t>        num[p]++;</a:t>
            </a:r>
          </a:p>
          <a:p>
            <a:pPr marL="0" indent="0">
              <a:buNone/>
            </a:pPr>
            <a:r>
              <a:rPr lang="en-US" altLang="zh-CN" sz="1800" dirty="0"/>
              <a:t>    }</a:t>
            </a:r>
          </a:p>
          <a:p>
            <a:pPr marL="0" indent="0">
              <a:buNone/>
            </a:pPr>
            <a:r>
              <a:rPr lang="en-US" altLang="zh-CN" sz="1800" dirty="0"/>
              <a:t>}</a:t>
            </a:r>
          </a:p>
          <a:p>
            <a:pPr marL="0" indent="0">
              <a:buNone/>
            </a:pPr>
            <a:r>
              <a:rPr lang="en-US" altLang="zh-CN" sz="1800" dirty="0"/>
              <a:t>int Find(char str[]){    //</a:t>
            </a:r>
            <a:r>
              <a:rPr lang="zh-CN" altLang="en-US" sz="1800" dirty="0"/>
              <a:t>返回以某个字符串为前缀的单词的数量</a:t>
            </a:r>
          </a:p>
          <a:p>
            <a:pPr marL="0" indent="0">
              <a:buNone/>
            </a:pPr>
            <a:r>
              <a:rPr lang="zh-CN" altLang="en-US" sz="1800" dirty="0"/>
              <a:t>    </a:t>
            </a:r>
            <a:r>
              <a:rPr lang="en-US" altLang="zh-CN" sz="1800" dirty="0"/>
              <a:t>int p = 0;</a:t>
            </a:r>
          </a:p>
          <a:p>
            <a:pPr marL="0" indent="0">
              <a:buNone/>
            </a:pPr>
            <a:r>
              <a:rPr lang="en-US" altLang="zh-CN" sz="1800" dirty="0"/>
              <a:t>    for(int </a:t>
            </a:r>
            <a:r>
              <a:rPr lang="en-US" altLang="zh-CN" sz="1800" dirty="0" err="1"/>
              <a:t>i</a:t>
            </a:r>
            <a:r>
              <a:rPr lang="en-US" altLang="zh-CN" sz="1800" dirty="0"/>
              <a:t>=0;str[</a:t>
            </a:r>
            <a:r>
              <a:rPr lang="en-US" altLang="zh-CN" sz="1800" dirty="0" err="1"/>
              <a:t>i</a:t>
            </a:r>
            <a:r>
              <a:rPr lang="en-US" altLang="zh-CN" sz="1800" dirty="0"/>
              <a:t>];</a:t>
            </a:r>
            <a:r>
              <a:rPr lang="en-US" altLang="zh-CN" sz="1800" dirty="0" err="1"/>
              <a:t>i</a:t>
            </a:r>
            <a:r>
              <a:rPr lang="en-US" altLang="zh-CN" sz="1800" dirty="0"/>
              <a:t>++){</a:t>
            </a:r>
          </a:p>
          <a:p>
            <a:pPr marL="0" indent="0">
              <a:buNone/>
            </a:pPr>
            <a:r>
              <a:rPr lang="en-US" altLang="zh-CN" sz="1800" dirty="0"/>
              <a:t>        int n = str[</a:t>
            </a:r>
            <a:r>
              <a:rPr lang="en-US" altLang="zh-CN" sz="1800" dirty="0" err="1"/>
              <a:t>i</a:t>
            </a:r>
            <a:r>
              <a:rPr lang="en-US" altLang="zh-CN" sz="1800" dirty="0"/>
              <a:t>]-‘a’;</a:t>
            </a:r>
          </a:p>
          <a:p>
            <a:pPr marL="0" indent="0">
              <a:buNone/>
            </a:pPr>
            <a:r>
              <a:rPr lang="en-US" altLang="zh-CN" sz="1800" dirty="0"/>
              <a:t>        if(</a:t>
            </a:r>
            <a:r>
              <a:rPr lang="en-US" altLang="zh-CN" sz="1800" dirty="0" err="1"/>
              <a:t>trie</a:t>
            </a:r>
            <a:r>
              <a:rPr lang="en-US" altLang="zh-CN" sz="1800" dirty="0"/>
              <a:t>[p][n]==0)</a:t>
            </a:r>
          </a:p>
          <a:p>
            <a:pPr marL="0" indent="0">
              <a:buNone/>
            </a:pPr>
            <a:r>
              <a:rPr lang="en-US" altLang="zh-CN" sz="1800" dirty="0"/>
              <a:t>            return 0;</a:t>
            </a:r>
          </a:p>
          <a:p>
            <a:pPr marL="0" indent="0">
              <a:buNone/>
            </a:pPr>
            <a:r>
              <a:rPr lang="en-US" altLang="zh-CN" sz="1800" dirty="0"/>
              <a:t>        p = </a:t>
            </a:r>
            <a:r>
              <a:rPr lang="en-US" altLang="zh-CN" sz="1800" dirty="0" err="1"/>
              <a:t>trie</a:t>
            </a:r>
            <a:r>
              <a:rPr lang="en-US" altLang="zh-CN" sz="1800" dirty="0"/>
              <a:t>[p][n];</a:t>
            </a:r>
          </a:p>
          <a:p>
            <a:pPr marL="0" indent="0">
              <a:buNone/>
            </a:pPr>
            <a:r>
              <a:rPr lang="en-US" altLang="zh-CN" sz="1800" dirty="0"/>
              <a:t>    }</a:t>
            </a:r>
          </a:p>
          <a:p>
            <a:pPr marL="0" indent="0">
              <a:buNone/>
            </a:pPr>
            <a:r>
              <a:rPr lang="en-US" altLang="zh-CN" sz="1800" dirty="0"/>
              <a:t>    return num[p];</a:t>
            </a:r>
          </a:p>
          <a:p>
            <a:pPr marL="0" indent="0">
              <a:buNone/>
            </a:pPr>
            <a:r>
              <a:rPr lang="en-US" altLang="zh-CN" sz="1800" dirty="0"/>
              <a:t>}</a:t>
            </a:r>
          </a:p>
          <a:p>
            <a:pPr marL="0" indent="0">
              <a:buNone/>
            </a:pPr>
            <a:endParaRPr lang="zh-CN" altLang="en-US" sz="1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4DA3779-6BA9-46AD-89FD-E1A7FE12A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218458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标题 1">
            <a:extLst>
              <a:ext uri="{FF2B5EF4-FFF2-40B4-BE49-F238E27FC236}">
                <a16:creationId xmlns:a16="http://schemas.microsoft.com/office/drawing/2014/main" id="{E4C22429-1CF0-4183-A141-77E1AD7B33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en-US" altLang="zh-CN" sz="4000" dirty="0">
                <a:solidFill>
                  <a:srgbClr val="FF0000"/>
                </a:solidFill>
              </a:rPr>
              <a:t>KMP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  <p:sp>
        <p:nvSpPr>
          <p:cNvPr id="71683" name="内容占位符 2">
            <a:extLst>
              <a:ext uri="{FF2B5EF4-FFF2-40B4-BE49-F238E27FC236}">
                <a16:creationId xmlns:a16="http://schemas.microsoft.com/office/drawing/2014/main" id="{862AA983-5DC3-4388-9047-20DC5EE2661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KMP</a:t>
            </a:r>
            <a:r>
              <a:rPr lang="zh-CN" altLang="en-US" dirty="0"/>
              <a:t>：单模匹配算法。在一个长度为</a:t>
            </a:r>
            <a:r>
              <a:rPr lang="en-US" altLang="zh-CN" dirty="0"/>
              <a:t>n</a:t>
            </a:r>
            <a:r>
              <a:rPr lang="zh-CN" altLang="en-US" dirty="0"/>
              <a:t>的文本串中查找一个长度为</a:t>
            </a:r>
            <a:r>
              <a:rPr lang="en-US" altLang="zh-CN" dirty="0"/>
              <a:t>m</a:t>
            </a:r>
            <a:r>
              <a:rPr lang="zh-CN" altLang="en-US" dirty="0"/>
              <a:t>的模式串。</a:t>
            </a:r>
            <a:endParaRPr lang="en-US" altLang="zh-CN" dirty="0"/>
          </a:p>
          <a:p>
            <a:r>
              <a:rPr lang="zh-CN" altLang="en-US" dirty="0"/>
              <a:t>复杂度：</a:t>
            </a:r>
            <a:r>
              <a:rPr lang="en-US" altLang="zh-CN" dirty="0"/>
              <a:t>O(m + n)</a:t>
            </a:r>
            <a:r>
              <a:rPr lang="zh-CN" altLang="en-US" dirty="0"/>
              <a:t>，是此类算法能达到的最优复杂度。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sz="2800" dirty="0">
                <a:solidFill>
                  <a:srgbClr val="FF0000"/>
                </a:solidFill>
              </a:rPr>
              <a:t>最优的模式匹配算法复杂度能达到多好？</a:t>
            </a:r>
            <a:r>
              <a:rPr lang="zh-CN" altLang="en-US" sz="2800" dirty="0"/>
              <a:t>至少需要检索文本的</a:t>
            </a:r>
            <a:r>
              <a:rPr lang="en-US" altLang="zh-CN" sz="2800" dirty="0"/>
              <a:t>n</a:t>
            </a:r>
            <a:r>
              <a:rPr lang="zh-CN" altLang="en-US" sz="2800" dirty="0"/>
              <a:t>个字符和关键词的</a:t>
            </a:r>
            <a:r>
              <a:rPr lang="en-US" altLang="zh-CN" sz="2800" dirty="0"/>
              <a:t>m</a:t>
            </a:r>
            <a:r>
              <a:rPr lang="zh-CN" altLang="en-US" sz="2800" dirty="0"/>
              <a:t>个字符，所以复杂度至少是</a:t>
            </a:r>
            <a:r>
              <a:rPr lang="en-US" altLang="zh-CN" sz="2800" dirty="0"/>
              <a:t>O(</a:t>
            </a:r>
            <a:r>
              <a:rPr lang="en-US" altLang="zh-CN" sz="2800" dirty="0" err="1"/>
              <a:t>m+n</a:t>
            </a:r>
            <a:r>
              <a:rPr lang="en-US" altLang="zh-CN" sz="2800" dirty="0"/>
              <a:t>)</a:t>
            </a:r>
            <a:r>
              <a:rPr lang="zh-CN" altLang="en-US" sz="2800" dirty="0"/>
              <a:t>。</a:t>
            </a:r>
          </a:p>
          <a:p>
            <a:endParaRPr lang="zh-CN" altLang="en-US" dirty="0"/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4BB94422-E4AB-4687-8944-A9B6A40B6E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0B60B7-D5C4-4787-B44F-107ADB6EF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6491064" cy="1143000"/>
          </a:xfrm>
        </p:spPr>
        <p:txBody>
          <a:bodyPr/>
          <a:lstStyle/>
          <a:p>
            <a:r>
              <a:rPr lang="zh-CN" altLang="en-US" sz="3200" b="1" dirty="0">
                <a:solidFill>
                  <a:srgbClr val="0070C0"/>
                </a:solidFill>
              </a:rPr>
              <a:t>先看看</a:t>
            </a:r>
            <a:r>
              <a:rPr lang="zh-CN" altLang="en-US" sz="3600" b="1" dirty="0">
                <a:solidFill>
                  <a:srgbClr val="0070C0"/>
                </a:solidFill>
              </a:rPr>
              <a:t>：</a:t>
            </a:r>
            <a:r>
              <a:rPr lang="zh-CN" altLang="en-US" sz="3600" b="1" dirty="0">
                <a:solidFill>
                  <a:srgbClr val="FF0000"/>
                </a:solidFill>
              </a:rPr>
              <a:t>暴力</a:t>
            </a:r>
            <a:r>
              <a:rPr lang="zh-CN" altLang="en-US" sz="3600" b="1" dirty="0">
                <a:solidFill>
                  <a:srgbClr val="0070C0"/>
                </a:solidFill>
              </a:rPr>
              <a:t>的模式匹配算法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8157A1-F0E6-4FE2-B145-32D4E978DB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258816" cy="4525963"/>
          </a:xfrm>
        </p:spPr>
        <p:txBody>
          <a:bodyPr/>
          <a:lstStyle/>
          <a:p>
            <a:r>
              <a:rPr lang="zh-CN" altLang="en-US" sz="2800" dirty="0">
                <a:solidFill>
                  <a:srgbClr val="0070C0"/>
                </a:solidFill>
              </a:rPr>
              <a:t>思路</a:t>
            </a:r>
            <a:r>
              <a:rPr lang="zh-CN" altLang="en-US" sz="2800" dirty="0"/>
              <a:t>：在</a:t>
            </a:r>
            <a:r>
              <a:rPr lang="en-US" altLang="zh-CN" sz="2800" dirty="0"/>
              <a:t>S</a:t>
            </a:r>
            <a:r>
              <a:rPr lang="zh-CN" altLang="en-US" sz="2800" dirty="0"/>
              <a:t>的所有字符中，逐个匹配</a:t>
            </a:r>
            <a:r>
              <a:rPr lang="en-US" altLang="zh-CN" sz="2800" dirty="0"/>
              <a:t>P</a:t>
            </a:r>
            <a:r>
              <a:rPr lang="zh-CN" altLang="en-US" sz="2800" dirty="0"/>
              <a:t>的每个字符。</a:t>
            </a:r>
            <a:endParaRPr lang="en-US" altLang="zh-CN" sz="2800" dirty="0"/>
          </a:p>
          <a:p>
            <a:r>
              <a:rPr lang="zh-CN" altLang="en-US" sz="2800" dirty="0"/>
              <a:t>例如：</a:t>
            </a:r>
            <a:endParaRPr lang="en-US" altLang="zh-CN" sz="2800" dirty="0"/>
          </a:p>
          <a:p>
            <a:pPr marL="800100" lvl="2" indent="0">
              <a:buNone/>
            </a:pPr>
            <a:r>
              <a:rPr lang="en-US" altLang="zh-CN" sz="2800" dirty="0"/>
              <a:t>S=”abcxyz123”</a:t>
            </a:r>
          </a:p>
          <a:p>
            <a:pPr marL="800100" lvl="2" indent="0">
              <a:buNone/>
            </a:pPr>
            <a:r>
              <a:rPr lang="en-US" altLang="zh-CN" sz="2800" dirty="0"/>
              <a:t>P =”123”</a:t>
            </a:r>
          </a:p>
          <a:p>
            <a:r>
              <a:rPr lang="zh-CN" altLang="en-US" sz="2800" dirty="0"/>
              <a:t>复杂度：只需</a:t>
            </a:r>
            <a:r>
              <a:rPr lang="en-US" altLang="zh-CN" sz="2800" dirty="0"/>
              <a:t>6+3</a:t>
            </a:r>
            <a:r>
              <a:rPr lang="zh-CN" altLang="en-US" sz="2800" dirty="0"/>
              <a:t>次</a:t>
            </a:r>
            <a:endParaRPr lang="en-US" altLang="zh-CN" sz="2800" dirty="0"/>
          </a:p>
          <a:p>
            <a:endParaRPr lang="en-US" altLang="zh-CN" sz="2800" dirty="0"/>
          </a:p>
          <a:p>
            <a:pPr marL="800100" lvl="2" indent="0">
              <a:buNone/>
            </a:pPr>
            <a:endParaRPr lang="en-US" altLang="zh-CN" sz="2800" dirty="0"/>
          </a:p>
          <a:p>
            <a:endParaRPr lang="zh-CN" altLang="en-US" sz="2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71C53E8-6750-4157-AC17-22B927D48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016" y="1543843"/>
            <a:ext cx="3550915" cy="5162076"/>
          </a:xfrm>
          <a:prstGeom prst="rect">
            <a:avLst/>
          </a:prstGeom>
        </p:spPr>
      </p:pic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27D46B-72A9-4C25-B2F1-E9F2C7418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7262" y="6308725"/>
            <a:ext cx="2895600" cy="476250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华东理工大学 罗勇军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070593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FC6FBF-0730-45D5-BB25-27F1222B3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solidFill>
                  <a:srgbClr val="0070C0"/>
                </a:solidFill>
              </a:rPr>
              <a:t>暴力法在特殊情况下很好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82A308-358A-45C0-ADFA-6BAC621646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特征：</a:t>
            </a:r>
            <a:r>
              <a:rPr lang="en-US" altLang="zh-CN" dirty="0"/>
              <a:t>P</a:t>
            </a:r>
            <a:r>
              <a:rPr lang="zh-CN" altLang="en-US" dirty="0"/>
              <a:t>和</a:t>
            </a:r>
            <a:r>
              <a:rPr lang="en-US" altLang="zh-CN" dirty="0"/>
              <a:t>S</a:t>
            </a:r>
            <a:r>
              <a:rPr lang="zh-CN" altLang="en-US" dirty="0"/>
              <a:t>的字符基本都不一样。</a:t>
            </a:r>
            <a:endParaRPr lang="en-US" altLang="zh-CN" dirty="0"/>
          </a:p>
          <a:p>
            <a:r>
              <a:rPr lang="zh-CN" altLang="en-US" dirty="0"/>
              <a:t>每次匹配时，第</a:t>
            </a:r>
            <a:r>
              <a:rPr lang="en-US" altLang="zh-CN" dirty="0"/>
              <a:t>1</a:t>
            </a:r>
            <a:r>
              <a:rPr lang="zh-CN" altLang="en-US" dirty="0"/>
              <a:t>个字符就对不上，不用继续匹配</a:t>
            </a:r>
            <a:r>
              <a:rPr lang="en-US" altLang="zh-CN" dirty="0"/>
              <a:t>P</a:t>
            </a:r>
            <a:r>
              <a:rPr lang="zh-CN" altLang="en-US" dirty="0"/>
              <a:t>后面的字符。</a:t>
            </a:r>
            <a:endParaRPr lang="en-US" altLang="zh-CN" dirty="0"/>
          </a:p>
          <a:p>
            <a:r>
              <a:rPr lang="zh-CN" altLang="en-US" dirty="0"/>
              <a:t>复杂度</a:t>
            </a:r>
            <a:r>
              <a:rPr lang="en-US" altLang="zh-CN" dirty="0"/>
              <a:t>O(</a:t>
            </a:r>
            <a:r>
              <a:rPr lang="en-US" altLang="zh-CN" dirty="0" err="1"/>
              <a:t>n+m</a:t>
            </a:r>
            <a:r>
              <a:rPr lang="en-US" altLang="zh-CN" dirty="0"/>
              <a:t>)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AEF8746-2B12-440F-8C2F-1D58594F1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0465433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EE0D88-B9B6-46A0-843D-65E108E46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3394720" cy="1143000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但是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7023F8-EE1D-43C8-AAE2-CC879F800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/>
          <a:lstStyle/>
          <a:p>
            <a:r>
              <a:rPr lang="zh-CN" altLang="en-US" dirty="0"/>
              <a:t>如果情况比较坏，例如，</a:t>
            </a:r>
            <a:r>
              <a:rPr lang="en-US" altLang="zh-CN" dirty="0"/>
              <a:t>P</a:t>
            </a:r>
            <a:r>
              <a:rPr lang="zh-CN" altLang="en-US" dirty="0"/>
              <a:t>的前</a:t>
            </a:r>
            <a:r>
              <a:rPr lang="en-US" altLang="zh-CN" dirty="0"/>
              <a:t>m-1</a:t>
            </a:r>
            <a:r>
              <a:rPr lang="zh-CN" altLang="en-US" dirty="0"/>
              <a:t>个都容易找到匹配，只有最后一个不匹配，那么复杂度就退化成</a:t>
            </a:r>
            <a:r>
              <a:rPr lang="en-US" altLang="zh-CN" dirty="0"/>
              <a:t>O(nm)</a:t>
            </a:r>
            <a:r>
              <a:rPr lang="zh-CN" altLang="en-US" dirty="0"/>
              <a:t>。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0AC84FC-AFC4-4FD8-90A7-75A5B531D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574551"/>
            <a:ext cx="4320480" cy="4765235"/>
          </a:xfrm>
          <a:prstGeom prst="rect">
            <a:avLst/>
          </a:prstGeom>
        </p:spPr>
      </p:pic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E8DAC4-F97C-4721-A768-73EFE01BC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8036601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标题 1">
            <a:extLst>
              <a:ext uri="{FF2B5EF4-FFF2-40B4-BE49-F238E27FC236}">
                <a16:creationId xmlns:a16="http://schemas.microsoft.com/office/drawing/2014/main" id="{FE878975-C771-4A61-B4BE-BCFEE6BC6E8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3600" dirty="0">
                <a:solidFill>
                  <a:srgbClr val="0070C0"/>
                </a:solidFill>
              </a:rPr>
              <a:t>KMP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72707" name="内容占位符 2">
            <a:extLst>
              <a:ext uri="{FF2B5EF4-FFF2-40B4-BE49-F238E27FC236}">
                <a16:creationId xmlns:a16="http://schemas.microsoft.com/office/drawing/2014/main" id="{9E61D905-F12D-44E8-8394-28E2B82EC65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976114"/>
            <a:ext cx="8229600" cy="1732806"/>
          </a:xfrm>
        </p:spPr>
        <p:txBody>
          <a:bodyPr/>
          <a:lstStyle/>
          <a:p>
            <a:r>
              <a:rPr lang="en-US" altLang="zh-CN" sz="2800" dirty="0"/>
              <a:t>KMP</a:t>
            </a:r>
            <a:r>
              <a:rPr lang="zh-CN" altLang="en-US" sz="2800" dirty="0"/>
              <a:t>：在任何情况下都能达到</a:t>
            </a:r>
            <a:r>
              <a:rPr lang="en-US" altLang="zh-CN" sz="2800" dirty="0"/>
              <a:t>O(</a:t>
            </a:r>
            <a:r>
              <a:rPr lang="en-US" altLang="zh-CN" sz="2800" dirty="0" err="1"/>
              <a:t>n+m</a:t>
            </a:r>
            <a:r>
              <a:rPr lang="en-US" altLang="zh-CN" sz="2800" dirty="0"/>
              <a:t>)</a:t>
            </a:r>
            <a:r>
              <a:rPr lang="zh-CN" altLang="en-US" sz="2800" dirty="0"/>
              <a:t>复杂度。</a:t>
            </a:r>
            <a:endParaRPr lang="en-US" altLang="zh-CN" sz="2800" dirty="0"/>
          </a:p>
          <a:p>
            <a:endParaRPr lang="en-US" altLang="zh-CN" sz="1800" dirty="0"/>
          </a:p>
          <a:p>
            <a:pPr marL="0" indent="0">
              <a:buNone/>
            </a:pPr>
            <a:r>
              <a:rPr lang="zh-CN" altLang="en-US" sz="2800" dirty="0"/>
              <a:t>例子：</a:t>
            </a:r>
            <a:r>
              <a:rPr lang="en-US" altLang="zh-CN" sz="2800" dirty="0"/>
              <a:t>S[]=”</a:t>
            </a:r>
            <a:r>
              <a:rPr lang="en-US" altLang="zh-CN" sz="2800" dirty="0" err="1"/>
              <a:t>abcabcabcd</a:t>
            </a:r>
            <a:r>
              <a:rPr lang="en-US" altLang="zh-CN" sz="2800" dirty="0"/>
              <a:t>”</a:t>
            </a:r>
            <a:r>
              <a:rPr lang="zh-CN" altLang="en-US" sz="2800" dirty="0"/>
              <a:t>，</a:t>
            </a:r>
            <a:r>
              <a:rPr lang="en-US" altLang="zh-CN" sz="2800" dirty="0"/>
              <a:t>P[]=”</a:t>
            </a:r>
            <a:r>
              <a:rPr lang="en-US" altLang="zh-CN" sz="2800" dirty="0" err="1"/>
              <a:t>abcd</a:t>
            </a:r>
            <a:r>
              <a:rPr lang="en-US" altLang="zh-CN" sz="2800" dirty="0"/>
              <a:t>”</a:t>
            </a:r>
          </a:p>
          <a:p>
            <a:endParaRPr lang="zh-CN" altLang="en-US" sz="2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EB19E8F-6CD3-47EF-B835-189A63CE6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3068960"/>
            <a:ext cx="5135859" cy="3168352"/>
          </a:xfrm>
          <a:prstGeom prst="rect">
            <a:avLst/>
          </a:prstGeom>
        </p:spPr>
      </p:pic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E27636A-C3B7-4DC3-B8AC-56215902F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1CD7005-822A-4DC3-9D5D-60BED8679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7704" y="395287"/>
            <a:ext cx="6838950" cy="24098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74080D0-8010-4887-8216-C32BDCCB5B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7704" y="4220294"/>
            <a:ext cx="6934200" cy="2305050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07C7A7-34B8-43F7-9B9A-A370B761F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1847850" cy="4525963"/>
          </a:xfrm>
        </p:spPr>
        <p:txBody>
          <a:bodyPr/>
          <a:lstStyle/>
          <a:p>
            <a:r>
              <a:rPr lang="zh-CN" altLang="en-US" dirty="0">
                <a:solidFill>
                  <a:srgbClr val="0070C0"/>
                </a:solidFill>
              </a:rPr>
              <a:t>暴力法</a:t>
            </a:r>
            <a:endParaRPr lang="en-US" altLang="zh-CN" dirty="0">
              <a:solidFill>
                <a:srgbClr val="0070C0"/>
              </a:solidFill>
            </a:endParaRPr>
          </a:p>
          <a:p>
            <a:pPr marL="0" indent="0" algn="ctr">
              <a:buNone/>
            </a:pPr>
            <a:r>
              <a:rPr lang="zh-CN" altLang="zh-CN" sz="48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˟</a:t>
            </a:r>
            <a:endParaRPr lang="en-US" altLang="zh-CN" sz="4800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>
                <a:solidFill>
                  <a:srgbClr val="0070C0"/>
                </a:solidFill>
              </a:rPr>
              <a:t>KMP</a:t>
            </a:r>
          </a:p>
          <a:p>
            <a:pPr marL="0" indent="0" algn="ctr">
              <a:buNone/>
            </a:pPr>
            <a:r>
              <a:rPr lang="zh-CN" alt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√</a:t>
            </a:r>
            <a:endParaRPr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8" name="对话气泡: 圆角矩形 7">
            <a:extLst>
              <a:ext uri="{FF2B5EF4-FFF2-40B4-BE49-F238E27FC236}">
                <a16:creationId xmlns:a16="http://schemas.microsoft.com/office/drawing/2014/main" id="{CA4F7B34-84EF-41BC-B184-8495E57960C3}"/>
              </a:ext>
            </a:extLst>
          </p:cNvPr>
          <p:cNvSpPr/>
          <p:nvPr/>
        </p:nvSpPr>
        <p:spPr>
          <a:xfrm>
            <a:off x="6098728" y="3341596"/>
            <a:ext cx="2757736" cy="878698"/>
          </a:xfrm>
          <a:prstGeom prst="wedgeRoundRectCallout">
            <a:avLst>
              <a:gd name="adj1" fmla="val -70708"/>
              <a:gd name="adj2" fmla="val 5093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b="1" dirty="0">
                <a:solidFill>
                  <a:srgbClr val="FF0000"/>
                </a:solidFill>
              </a:rPr>
              <a:t>指向</a:t>
            </a:r>
            <a:r>
              <a:rPr lang="en-US" altLang="zh-CN" b="1" dirty="0">
                <a:solidFill>
                  <a:srgbClr val="FF0000"/>
                </a:solidFill>
              </a:rPr>
              <a:t>S</a:t>
            </a:r>
            <a:r>
              <a:rPr lang="zh-CN" altLang="en-US" b="1" dirty="0">
                <a:solidFill>
                  <a:srgbClr val="FF0000"/>
                </a:solidFill>
              </a:rPr>
              <a:t>的</a:t>
            </a:r>
            <a:r>
              <a:rPr lang="en-US" altLang="zh-CN" b="1" dirty="0" err="1">
                <a:solidFill>
                  <a:srgbClr val="FF0000"/>
                </a:solidFill>
              </a:rPr>
              <a:t>i</a:t>
            </a:r>
            <a:r>
              <a:rPr lang="zh-CN" altLang="en-US" b="1" dirty="0">
                <a:solidFill>
                  <a:srgbClr val="FF0000"/>
                </a:solidFill>
              </a:rPr>
              <a:t>指针不会回溯，而是一直走到底。</a:t>
            </a:r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66EE3196-BE0B-425F-81B4-F39BC2AE4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525344"/>
            <a:ext cx="2895600" cy="476250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华东理工大学 罗勇军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17213242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标题 1">
            <a:extLst>
              <a:ext uri="{FF2B5EF4-FFF2-40B4-BE49-F238E27FC236}">
                <a16:creationId xmlns:a16="http://schemas.microsoft.com/office/drawing/2014/main" id="{038D1E32-AE6B-43F6-82F6-6DB1000DB0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solidFill>
                  <a:srgbClr val="0070C0"/>
                </a:solidFill>
              </a:rPr>
              <a:t>KMP</a:t>
            </a:r>
            <a:r>
              <a:rPr lang="zh-CN" altLang="en-US" sz="3600" dirty="0">
                <a:solidFill>
                  <a:srgbClr val="0070C0"/>
                </a:solidFill>
              </a:rPr>
              <a:t>的原理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C85D40-670D-4D90-BEB3-6FE05F8A0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435280" cy="4525963"/>
          </a:xfrm>
        </p:spPr>
        <p:txBody>
          <a:bodyPr/>
          <a:lstStyle/>
          <a:p>
            <a:pPr>
              <a:defRPr/>
            </a:pPr>
            <a:r>
              <a:rPr lang="en-US" altLang="zh-CN" dirty="0"/>
              <a:t>KMP</a:t>
            </a:r>
            <a:r>
              <a:rPr lang="zh-CN" altLang="en-US" dirty="0"/>
              <a:t>算法：指向</a:t>
            </a:r>
            <a:r>
              <a:rPr lang="en-US" altLang="zh-CN" dirty="0"/>
              <a:t>S</a:t>
            </a:r>
            <a:r>
              <a:rPr lang="zh-CN" altLang="en-US" dirty="0"/>
              <a:t>的</a:t>
            </a:r>
            <a:r>
              <a:rPr lang="en-US" altLang="zh-CN" dirty="0" err="1"/>
              <a:t>i</a:t>
            </a:r>
            <a:r>
              <a:rPr lang="zh-CN" altLang="en-US" dirty="0"/>
              <a:t>指针不会回溯，而是一直往后走到底。</a:t>
            </a:r>
            <a:endParaRPr lang="en-US" altLang="zh-CN" dirty="0"/>
          </a:p>
          <a:p>
            <a:pPr>
              <a:defRPr/>
            </a:pPr>
            <a:r>
              <a:rPr lang="en-US" altLang="zh-CN" dirty="0"/>
              <a:t>KMP</a:t>
            </a:r>
            <a:r>
              <a:rPr lang="zh-CN" altLang="en-US" dirty="0"/>
              <a:t>的核心：</a:t>
            </a:r>
            <a:r>
              <a:rPr lang="zh-CN" altLang="en-US" dirty="0">
                <a:solidFill>
                  <a:srgbClr val="FF0000"/>
                </a:solidFill>
              </a:rPr>
              <a:t>对</a:t>
            </a:r>
            <a:r>
              <a:rPr lang="en-US" altLang="zh-CN" dirty="0">
                <a:solidFill>
                  <a:srgbClr val="FF0000"/>
                </a:solidFill>
              </a:rPr>
              <a:t>P</a:t>
            </a:r>
            <a:r>
              <a:rPr lang="zh-CN" altLang="en-US" dirty="0">
                <a:solidFill>
                  <a:srgbClr val="FF0000"/>
                </a:solidFill>
              </a:rPr>
              <a:t>预处理</a:t>
            </a:r>
            <a:r>
              <a:rPr lang="zh-CN" altLang="en-US" dirty="0"/>
              <a:t>，计算</a:t>
            </a:r>
            <a:r>
              <a:rPr lang="en-US" altLang="zh-CN" dirty="0"/>
              <a:t>Next[]</a:t>
            </a:r>
            <a:r>
              <a:rPr lang="zh-CN" altLang="en-US" dirty="0"/>
              <a:t>数组。</a:t>
            </a:r>
            <a:r>
              <a:rPr lang="zh-CN" altLang="en-US" sz="2800" dirty="0"/>
              <a:t>出现失配后，进行下一次匹配时，用</a:t>
            </a:r>
            <a:r>
              <a:rPr lang="en-US" altLang="zh-CN" sz="2800" dirty="0"/>
              <a:t>Next[]</a:t>
            </a:r>
            <a:r>
              <a:rPr lang="zh-CN" altLang="en-US" sz="2800" dirty="0"/>
              <a:t>指出</a:t>
            </a:r>
            <a:r>
              <a:rPr lang="en-US" altLang="zh-CN" sz="2800" dirty="0"/>
              <a:t>j</a:t>
            </a:r>
            <a:r>
              <a:rPr lang="zh-CN" altLang="en-US" sz="2800" dirty="0"/>
              <a:t>回溯的位置。</a:t>
            </a:r>
            <a:endParaRPr lang="en-US" altLang="zh-CN" sz="2800" dirty="0"/>
          </a:p>
          <a:p>
            <a:pPr>
              <a:defRPr/>
            </a:pPr>
            <a:endParaRPr lang="zh-CN" altLang="en-US" dirty="0"/>
          </a:p>
          <a:p>
            <a:pPr>
              <a:defRPr/>
            </a:pPr>
            <a:endParaRPr lang="zh-CN" altLang="en-US" dirty="0"/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8060821-5215-4F8D-9295-484E662FC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34818" name="Picture 2" descr="æ¥çæºå¾å">
            <a:extLst>
              <a:ext uri="{FF2B5EF4-FFF2-40B4-BE49-F238E27FC236}">
                <a16:creationId xmlns:a16="http://schemas.microsoft.com/office/drawing/2014/main" id="{5F084052-6A69-42C7-82AC-779D9DE7E0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8181" y="4395713"/>
            <a:ext cx="2339963" cy="2339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41315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标题 1">
            <a:extLst>
              <a:ext uri="{FF2B5EF4-FFF2-40B4-BE49-F238E27FC236}">
                <a16:creationId xmlns:a16="http://schemas.microsoft.com/office/drawing/2014/main" id="{038D1E32-AE6B-43F6-82F6-6DB1000DB0D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zh-CN" altLang="en-US" sz="3200" dirty="0">
                <a:solidFill>
                  <a:srgbClr val="0070C0"/>
                </a:solidFill>
              </a:rPr>
              <a:t>求</a:t>
            </a:r>
            <a:r>
              <a:rPr lang="en-US" altLang="zh-CN" sz="3200" dirty="0">
                <a:solidFill>
                  <a:srgbClr val="0070C0"/>
                </a:solidFill>
              </a:rPr>
              <a:t>Next[]</a:t>
            </a:r>
            <a:r>
              <a:rPr lang="zh-CN" altLang="en-US" sz="3200" dirty="0">
                <a:solidFill>
                  <a:srgbClr val="0070C0"/>
                </a:solidFill>
              </a:rPr>
              <a:t>的代码很简单，却难以理解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C85D40-670D-4D90-BEB3-6FE05F8A0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435280" cy="5458618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int Next[MAXN];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getFail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(char *p, int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plen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){ 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预计算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Next[]</a:t>
            </a: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。用于失配的情况下，得到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回溯的位置</a:t>
            </a:r>
          </a:p>
          <a:p>
            <a:pPr marL="0" indent="0">
              <a:buNone/>
            </a:pPr>
            <a:r>
              <a:rPr lang="zh-CN" alt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Next[0]=0; Next[1]=0;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for(int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=1;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plen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; 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++){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int j = Next[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while(j &amp;&amp; p[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] != p[j])   j = Next[j];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Next[i+1] = (p[</a:t>
            </a:r>
            <a:r>
              <a:rPr lang="en-US" altLang="zh-CN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]==p[j]) ? j+1 : 0;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altLang="zh-CN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altLang="zh-CN" sz="2000" dirty="0"/>
          </a:p>
          <a:p>
            <a:pPr marL="0" indent="0">
              <a:buNone/>
              <a:defRPr/>
            </a:pPr>
            <a:r>
              <a:rPr lang="zh-CN" altLang="en-US" sz="2800" dirty="0">
                <a:solidFill>
                  <a:srgbClr val="FF0000"/>
                </a:solidFill>
              </a:rPr>
              <a:t>参考</a:t>
            </a:r>
            <a:r>
              <a:rPr lang="zh-CN" altLang="en-US" sz="2400" dirty="0"/>
              <a:t>：“从头到尾彻底理解</a:t>
            </a:r>
            <a:r>
              <a:rPr lang="en-US" altLang="zh-CN" sz="2400" dirty="0"/>
              <a:t>KMP”</a:t>
            </a:r>
          </a:p>
          <a:p>
            <a:pPr marL="0" indent="0">
              <a:buNone/>
              <a:defRPr/>
            </a:pPr>
            <a:r>
              <a:rPr lang="en-US" altLang="zh-CN" sz="2400" dirty="0"/>
              <a:t>	</a:t>
            </a:r>
            <a:r>
              <a:rPr lang="en-US" altLang="zh-CN" sz="2000" dirty="0"/>
              <a:t>https://blog.csdn.net/v_july_v/article/details/7041827</a:t>
            </a:r>
          </a:p>
          <a:p>
            <a:pPr marL="0" indent="0">
              <a:buNone/>
              <a:defRPr/>
            </a:pPr>
            <a:r>
              <a:rPr lang="zh-CN" altLang="en-US" sz="2400" dirty="0"/>
              <a:t>          永久网址：</a:t>
            </a:r>
            <a:r>
              <a:rPr lang="en-US" altLang="zh-CN" sz="2000" dirty="0"/>
              <a:t>perma.cc/FY2G-6P67</a:t>
            </a:r>
          </a:p>
          <a:p>
            <a:pPr marL="0" indent="0">
              <a:buNone/>
              <a:defRPr/>
            </a:pPr>
            <a:endParaRPr lang="zh-CN" altLang="en-US" dirty="0"/>
          </a:p>
          <a:p>
            <a:pPr marL="0" indent="0">
              <a:buNone/>
              <a:defRPr/>
            </a:pPr>
            <a:endParaRPr lang="zh-CN" altLang="en-US" dirty="0"/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23F97CFF-6822-46E7-9897-FB7A32487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64088" y="6381750"/>
            <a:ext cx="2895600" cy="476250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华东理工大学 罗勇军</a:t>
            </a:r>
            <a:endParaRPr lang="zh-C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>
            <a:extLst>
              <a:ext uri="{FF2B5EF4-FFF2-40B4-BE49-F238E27FC236}">
                <a16:creationId xmlns:a16="http://schemas.microsoft.com/office/drawing/2014/main" id="{38E7BE22-C602-4FDC-8221-52E0FA9FF3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zh-CN" altLang="en-US" dirty="0">
                <a:solidFill>
                  <a:srgbClr val="FF0000"/>
                </a:solidFill>
              </a:rPr>
              <a:t>字符串基本操作</a:t>
            </a:r>
          </a:p>
        </p:txBody>
      </p:sp>
      <p:sp>
        <p:nvSpPr>
          <p:cNvPr id="19459" name="内容占位符 2">
            <a:extLst>
              <a:ext uri="{FF2B5EF4-FFF2-40B4-BE49-F238E27FC236}">
                <a16:creationId xmlns:a16="http://schemas.microsoft.com/office/drawing/2014/main" id="{B3583A48-1492-45A3-805E-03958E20981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258888" y="1700213"/>
            <a:ext cx="7427912" cy="4249737"/>
          </a:xfrm>
        </p:spPr>
        <p:txBody>
          <a:bodyPr/>
          <a:lstStyle/>
          <a:p>
            <a:r>
              <a:rPr lang="zh-CN" altLang="en-US" dirty="0"/>
              <a:t>字符串的基本操作：</a:t>
            </a:r>
            <a:endParaRPr lang="en-US" altLang="zh-CN" dirty="0"/>
          </a:p>
          <a:p>
            <a:pPr marL="800100" lvl="2" indent="0">
              <a:buNone/>
            </a:pPr>
            <a:r>
              <a:rPr lang="zh-CN" altLang="en-US" sz="3200" dirty="0"/>
              <a:t>读入</a:t>
            </a:r>
            <a:endParaRPr lang="en-US" altLang="zh-CN" sz="3200" dirty="0"/>
          </a:p>
          <a:p>
            <a:pPr marL="800100" lvl="2" indent="0">
              <a:buNone/>
            </a:pPr>
            <a:r>
              <a:rPr lang="zh-CN" altLang="en-US" sz="3200" dirty="0"/>
              <a:t>查找</a:t>
            </a:r>
            <a:endParaRPr lang="en-US" altLang="zh-CN" sz="3200" dirty="0"/>
          </a:p>
          <a:p>
            <a:pPr marL="800100" lvl="2" indent="0">
              <a:buNone/>
            </a:pPr>
            <a:r>
              <a:rPr lang="zh-CN" altLang="en-US" sz="3200" dirty="0"/>
              <a:t>替换</a:t>
            </a:r>
            <a:endParaRPr lang="en-US" altLang="zh-CN" sz="3200" dirty="0"/>
          </a:p>
          <a:p>
            <a:pPr marL="800100" lvl="2" indent="0">
              <a:buNone/>
            </a:pPr>
            <a:r>
              <a:rPr lang="zh-CN" altLang="en-US" sz="3200" dirty="0"/>
              <a:t>截取</a:t>
            </a:r>
            <a:endParaRPr lang="en-US" altLang="zh-CN" sz="3200" dirty="0"/>
          </a:p>
          <a:p>
            <a:pPr marL="800100" lvl="2" indent="0">
              <a:buNone/>
            </a:pPr>
            <a:r>
              <a:rPr lang="zh-CN" altLang="en-US" sz="3200" dirty="0"/>
              <a:t>数字和字符串转换</a:t>
            </a:r>
          </a:p>
          <a:p>
            <a:pPr marL="0" indent="0">
              <a:buFontTx/>
              <a:buNone/>
            </a:pPr>
            <a:endParaRPr lang="zh-CN" altLang="en-US" dirty="0"/>
          </a:p>
          <a:p>
            <a:pPr marL="0" indent="0">
              <a:buFontTx/>
              <a:buNone/>
            </a:pPr>
            <a:endParaRPr lang="zh-CN" altLang="en-US" dirty="0"/>
          </a:p>
          <a:p>
            <a:pPr marL="0" indent="0">
              <a:buFontTx/>
              <a:buNone/>
            </a:pPr>
            <a:endParaRPr lang="zh-CN" altLang="en-US" dirty="0"/>
          </a:p>
        </p:txBody>
      </p:sp>
      <p:sp>
        <p:nvSpPr>
          <p:cNvPr id="19460" name="页脚占位符 1">
            <a:extLst>
              <a:ext uri="{FF2B5EF4-FFF2-40B4-BE49-F238E27FC236}">
                <a16:creationId xmlns:a16="http://schemas.microsoft.com/office/drawing/2014/main" id="{375577A4-E47C-4961-9A57-EAED830FFC6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400"/>
              <a:t>华东理工大学 罗勇军</a:t>
            </a:r>
            <a:endParaRPr lang="zh-CN" altLang="zh-CN" sz="1400"/>
          </a:p>
        </p:txBody>
      </p:sp>
      <p:pic>
        <p:nvPicPr>
          <p:cNvPr id="26626" name="Picture 2" descr="åºæ¬æä½ çå¾åç»æ">
            <a:extLst>
              <a:ext uri="{FF2B5EF4-FFF2-40B4-BE49-F238E27FC236}">
                <a16:creationId xmlns:a16="http://schemas.microsoft.com/office/drawing/2014/main" id="{6DC3BDCD-3B6D-4F84-B18A-33255F915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3156731"/>
            <a:ext cx="2852058" cy="1984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0F89F3-51D1-481D-8A5B-865A57010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习题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429797-39A9-47AA-84B4-68879ADD9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模板题  </a:t>
            </a:r>
            <a:r>
              <a:rPr lang="en-US" altLang="zh-CN" dirty="0"/>
              <a:t>hdu2087</a:t>
            </a:r>
          </a:p>
          <a:p>
            <a:endParaRPr lang="en-US" altLang="zh-CN" dirty="0"/>
          </a:p>
          <a:p>
            <a:r>
              <a:rPr lang="en-US" altLang="zh-CN" sz="2800" dirty="0" err="1"/>
              <a:t>hdu</a:t>
            </a:r>
            <a:r>
              <a:rPr lang="en-US" altLang="zh-CN" sz="2800" dirty="0"/>
              <a:t> 1686</a:t>
            </a:r>
            <a:r>
              <a:rPr lang="zh-CN" altLang="en-US" sz="2800" dirty="0"/>
              <a:t>，</a:t>
            </a:r>
            <a:r>
              <a:rPr lang="en-US" altLang="zh-CN" sz="2800" dirty="0"/>
              <a:t>1711</a:t>
            </a:r>
            <a:r>
              <a:rPr lang="zh-CN" altLang="en-US" sz="2800" dirty="0"/>
              <a:t>，</a:t>
            </a:r>
            <a:r>
              <a:rPr lang="en-US" altLang="zh-CN" sz="2800" dirty="0"/>
              <a:t>2222</a:t>
            </a:r>
            <a:r>
              <a:rPr lang="zh-CN" altLang="en-US" sz="2800" dirty="0"/>
              <a:t>，</a:t>
            </a:r>
            <a:r>
              <a:rPr lang="en-US" altLang="zh-CN" sz="2800" dirty="0"/>
              <a:t>2896</a:t>
            </a:r>
            <a:r>
              <a:rPr lang="zh-CN" altLang="en-US" sz="2800" dirty="0"/>
              <a:t>，</a:t>
            </a:r>
            <a:r>
              <a:rPr lang="en-US" altLang="zh-CN" sz="2800" dirty="0"/>
              <a:t>3065</a:t>
            </a:r>
            <a:r>
              <a:rPr lang="zh-CN" altLang="en-US" sz="2800" dirty="0"/>
              <a:t>，</a:t>
            </a:r>
            <a:r>
              <a:rPr lang="en-US" altLang="zh-CN" sz="2800" dirty="0"/>
              <a:t>3336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 err="1"/>
              <a:t>hdu</a:t>
            </a:r>
            <a:r>
              <a:rPr lang="en-US" altLang="zh-CN" sz="2800" dirty="0"/>
              <a:t> 2594 Simpsons’ Hidden Talents</a:t>
            </a:r>
            <a:r>
              <a:rPr lang="zh-CN" altLang="en-US" sz="2800" dirty="0"/>
              <a:t>，扩展</a:t>
            </a:r>
            <a:r>
              <a:rPr lang="en-US" altLang="zh-CN" sz="2800" dirty="0"/>
              <a:t>KMP</a:t>
            </a:r>
            <a:r>
              <a:rPr lang="zh-CN" altLang="en-US" sz="2800" dirty="0"/>
              <a:t>算法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CF50DB4-BB19-44E4-B6BF-A99A916B6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2800841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标题 1">
            <a:extLst>
              <a:ext uri="{FF2B5EF4-FFF2-40B4-BE49-F238E27FC236}">
                <a16:creationId xmlns:a16="http://schemas.microsoft.com/office/drawing/2014/main" id="{3F3F4564-D970-4761-8D6B-1F70B214ED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en-US" altLang="zh-CN" sz="4000" dirty="0">
                <a:solidFill>
                  <a:srgbClr val="FF0000"/>
                </a:solidFill>
              </a:rPr>
              <a:t>AC</a:t>
            </a:r>
            <a:r>
              <a:rPr lang="zh-CN" altLang="en-US" sz="4000" dirty="0">
                <a:solidFill>
                  <a:srgbClr val="FF0000"/>
                </a:solidFill>
              </a:rPr>
              <a:t>自动机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BCB7C8C-AA36-4D4F-9C6F-6BFA9C059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AC</a:t>
            </a:r>
            <a:r>
              <a:rPr lang="zh-CN" altLang="en-US" dirty="0"/>
              <a:t>自动机：</a:t>
            </a:r>
            <a:r>
              <a:rPr lang="en-US" altLang="zh-CN" dirty="0"/>
              <a:t>KMP+</a:t>
            </a:r>
            <a:r>
              <a:rPr lang="zh-CN" altLang="en-US" dirty="0"/>
              <a:t>字典树。</a:t>
            </a:r>
            <a:endParaRPr lang="en-US" altLang="zh-CN" dirty="0"/>
          </a:p>
          <a:p>
            <a:endParaRPr lang="en-US" altLang="zh-CN" sz="2800" dirty="0"/>
          </a:p>
          <a:p>
            <a:r>
              <a:rPr lang="en-US" altLang="zh-CN" dirty="0"/>
              <a:t>KMP</a:t>
            </a:r>
            <a:r>
              <a:rPr lang="zh-CN" altLang="en-US" dirty="0"/>
              <a:t>：单模匹配算法。</a:t>
            </a:r>
            <a:endParaRPr lang="en-US" altLang="zh-CN" dirty="0"/>
          </a:p>
          <a:p>
            <a:endParaRPr lang="en-US" altLang="zh-CN" sz="2800" dirty="0"/>
          </a:p>
          <a:p>
            <a:r>
              <a:rPr lang="en-US" altLang="zh-CN" dirty="0"/>
              <a:t>AC</a:t>
            </a:r>
            <a:r>
              <a:rPr lang="zh-CN" altLang="en-US" dirty="0"/>
              <a:t>自动机：多模匹配算法，在一个文本串中，同时查找多个不同的模式串。</a:t>
            </a:r>
          </a:p>
          <a:p>
            <a:endParaRPr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7D41C4-2C26-41AE-B636-F005050BA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B00847-3039-464C-AB0B-A9F40C6D3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多模匹配问题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D02A0B-2EB0-401B-9A39-B118AA82F7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多模匹配问题：给定一个长度为</a:t>
            </a:r>
            <a:r>
              <a:rPr lang="en-US" altLang="zh-CN" sz="2800" dirty="0"/>
              <a:t>n</a:t>
            </a:r>
            <a:r>
              <a:rPr lang="zh-CN" altLang="en-US" sz="2800" dirty="0"/>
              <a:t>的文本</a:t>
            </a:r>
            <a:r>
              <a:rPr lang="en-US" altLang="zh-CN" sz="2800" dirty="0"/>
              <a:t>S</a:t>
            </a:r>
            <a:r>
              <a:rPr lang="zh-CN" altLang="en-US" sz="2800" dirty="0"/>
              <a:t>，以及</a:t>
            </a:r>
            <a:r>
              <a:rPr lang="en-US" altLang="zh-CN" sz="2800" dirty="0"/>
              <a:t>k</a:t>
            </a:r>
            <a:r>
              <a:rPr lang="zh-CN" altLang="en-US" sz="2800" dirty="0"/>
              <a:t>个平均长度为</a:t>
            </a:r>
            <a:r>
              <a:rPr lang="en-US" altLang="zh-CN" sz="2800" dirty="0"/>
              <a:t>m</a:t>
            </a:r>
            <a:r>
              <a:rPr lang="zh-CN" altLang="en-US" sz="2800" dirty="0"/>
              <a:t>的模式串</a:t>
            </a:r>
            <a:r>
              <a:rPr lang="en-US" altLang="zh-CN" sz="2800" dirty="0"/>
              <a:t>P</a:t>
            </a:r>
            <a:r>
              <a:rPr lang="en-US" altLang="zh-CN" sz="2800" baseline="-25000" dirty="0"/>
              <a:t>1</a:t>
            </a:r>
            <a:r>
              <a:rPr lang="zh-CN" altLang="en-US" sz="2800" dirty="0"/>
              <a:t>、</a:t>
            </a:r>
            <a:r>
              <a:rPr lang="en-US" altLang="zh-CN" sz="2800" dirty="0"/>
              <a:t>P</a:t>
            </a:r>
            <a:r>
              <a:rPr lang="en-US" altLang="zh-CN" sz="2800" baseline="-25000" dirty="0"/>
              <a:t>2</a:t>
            </a:r>
            <a:r>
              <a:rPr lang="zh-CN" altLang="en-US" sz="2800" dirty="0"/>
              <a:t>、</a:t>
            </a:r>
            <a:r>
              <a:rPr lang="en-US" altLang="zh-CN" sz="2800" dirty="0"/>
              <a:t>...</a:t>
            </a:r>
            <a:r>
              <a:rPr lang="en-US" altLang="zh-CN" sz="2800" dirty="0" err="1"/>
              <a:t>P</a:t>
            </a:r>
            <a:r>
              <a:rPr lang="en-US" altLang="zh-CN" sz="2800" baseline="-25000" dirty="0" err="1"/>
              <a:t>k</a:t>
            </a:r>
            <a:r>
              <a:rPr lang="zh-CN" altLang="en-US" sz="2800" dirty="0"/>
              <a:t>，要求搜索这些模式串出现的位置。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zh-CN" altLang="en-US" sz="2800" dirty="0"/>
              <a:t>简单思路：进行多次</a:t>
            </a:r>
            <a:r>
              <a:rPr lang="en-US" altLang="zh-CN" sz="2800" dirty="0"/>
              <a:t>KMP</a:t>
            </a:r>
            <a:r>
              <a:rPr lang="zh-CN" altLang="en-US" sz="2800" dirty="0"/>
              <a:t>。</a:t>
            </a:r>
            <a:r>
              <a:rPr lang="zh-CN" altLang="en-US" sz="2400" dirty="0"/>
              <a:t>对每个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、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、</a:t>
            </a:r>
            <a:r>
              <a:rPr lang="en-US" altLang="zh-CN" sz="2400" dirty="0"/>
              <a:t>...</a:t>
            </a:r>
            <a:r>
              <a:rPr lang="en-US" altLang="zh-CN" sz="2400" dirty="0" err="1"/>
              <a:t>P</a:t>
            </a:r>
            <a:r>
              <a:rPr lang="en-US" altLang="zh-CN" sz="2400" baseline="-25000" dirty="0" err="1"/>
              <a:t>k</a:t>
            </a:r>
            <a:r>
              <a:rPr lang="zh-CN" altLang="en-US" sz="2400" dirty="0"/>
              <a:t>分别做一次</a:t>
            </a:r>
            <a:r>
              <a:rPr lang="en-US" altLang="zh-CN" sz="2400" dirty="0" err="1"/>
              <a:t>kmp</a:t>
            </a:r>
            <a:r>
              <a:rPr lang="zh-CN" altLang="en-US" sz="2400" dirty="0"/>
              <a:t>，总复杂度是</a:t>
            </a:r>
            <a:r>
              <a:rPr lang="en-US" altLang="zh-CN" sz="2400" dirty="0"/>
              <a:t>O((n + m)k)</a:t>
            </a:r>
          </a:p>
          <a:p>
            <a:endParaRPr lang="en-US" altLang="zh-CN" dirty="0"/>
          </a:p>
          <a:p>
            <a:r>
              <a:rPr lang="en-US" altLang="zh-CN" dirty="0"/>
              <a:t>AC</a:t>
            </a:r>
            <a:r>
              <a:rPr lang="zh-CN" altLang="en-US" dirty="0"/>
              <a:t>自动机：只搜索一遍</a:t>
            </a:r>
            <a:r>
              <a:rPr lang="en-US" altLang="zh-CN" dirty="0"/>
              <a:t>S</a:t>
            </a:r>
            <a:r>
              <a:rPr lang="zh-CN" altLang="en-US" dirty="0"/>
              <a:t>，</a:t>
            </a:r>
            <a:r>
              <a:rPr lang="zh-CN" altLang="en-US" dirty="0">
                <a:solidFill>
                  <a:srgbClr val="FF0000"/>
                </a:solidFill>
              </a:rPr>
              <a:t>同时</a:t>
            </a:r>
            <a:r>
              <a:rPr lang="zh-CN" altLang="en-US" dirty="0"/>
              <a:t>匹配所有的模式串。</a:t>
            </a:r>
            <a:endParaRPr lang="en-US" altLang="zh-CN" dirty="0"/>
          </a:p>
          <a:p>
            <a:endParaRPr lang="zh-CN" altLang="en-US" sz="2800" dirty="0"/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330A4D-43ED-478E-A2C9-1BFD08A5E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1870367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8932A3-9722-4349-B150-B3EF88E8F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solidFill>
                  <a:srgbClr val="0070C0"/>
                </a:solidFill>
              </a:rPr>
              <a:t>AC</a:t>
            </a:r>
            <a:r>
              <a:rPr lang="zh-CN" altLang="en-US" sz="3600" dirty="0">
                <a:solidFill>
                  <a:srgbClr val="0070C0"/>
                </a:solidFill>
              </a:rPr>
              <a:t>自动机的工作原理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C47D3F-D81A-4C9E-A8F3-B858AC52F3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/>
          <a:lstStyle/>
          <a:p>
            <a:r>
              <a:rPr lang="en-US" altLang="zh-CN" dirty="0"/>
              <a:t>KMP</a:t>
            </a:r>
            <a:r>
              <a:rPr lang="zh-CN" altLang="en-US" dirty="0"/>
              <a:t>：通过查找</a:t>
            </a:r>
            <a:r>
              <a:rPr lang="en-US" altLang="zh-CN" dirty="0"/>
              <a:t>P</a:t>
            </a:r>
            <a:r>
              <a:rPr lang="zh-CN" altLang="en-US" dirty="0"/>
              <a:t>对应的</a:t>
            </a:r>
            <a:r>
              <a:rPr lang="en-US" altLang="zh-CN" dirty="0"/>
              <a:t>Next[]</a:t>
            </a:r>
            <a:r>
              <a:rPr lang="zh-CN" altLang="en-US" dirty="0"/>
              <a:t>数组，实现快速匹配。</a:t>
            </a:r>
            <a:endParaRPr lang="en-US" altLang="zh-CN" dirty="0"/>
          </a:p>
          <a:p>
            <a:r>
              <a:rPr lang="en-US" altLang="zh-CN" dirty="0"/>
              <a:t>AC</a:t>
            </a:r>
            <a:r>
              <a:rPr lang="zh-CN" altLang="en-US" dirty="0"/>
              <a:t>自动机：把所有的</a:t>
            </a:r>
            <a:r>
              <a:rPr lang="en-US" altLang="zh-CN" dirty="0"/>
              <a:t>P</a:t>
            </a:r>
            <a:r>
              <a:rPr lang="zh-CN" altLang="en-US" dirty="0"/>
              <a:t>，做成一个字典树，然后在匹配的时候查找这个</a:t>
            </a:r>
            <a:r>
              <a:rPr lang="en-US" altLang="zh-CN" dirty="0"/>
              <a:t>P</a:t>
            </a:r>
            <a:r>
              <a:rPr lang="zh-CN" altLang="en-US" dirty="0"/>
              <a:t>对应</a:t>
            </a:r>
            <a:r>
              <a:rPr lang="en-US" altLang="zh-CN" dirty="0"/>
              <a:t>Next[]</a:t>
            </a:r>
            <a:r>
              <a:rPr lang="zh-CN" altLang="en-US" dirty="0"/>
              <a:t>数组，就实现了快速匹配的效果。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CEC4B25-2F2F-40C8-B200-F7E6E63F1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173ED54-B2D2-4D4E-ABBF-B3BBACA82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487" y="4005064"/>
            <a:ext cx="3851214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9026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9C105D-B5E5-4802-8726-9E3182413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复杂度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92D360-80B0-406D-AF9C-E1BE5335E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k</a:t>
            </a:r>
            <a:r>
              <a:rPr lang="zh-CN" altLang="en-US" dirty="0"/>
              <a:t>个模式串，平均长度</a:t>
            </a:r>
            <a:r>
              <a:rPr lang="en-US" altLang="zh-CN" dirty="0"/>
              <a:t>m</a:t>
            </a:r>
            <a:r>
              <a:rPr lang="zh-CN" altLang="en-US" dirty="0"/>
              <a:t>；文本串长度</a:t>
            </a:r>
            <a:r>
              <a:rPr lang="en-US" altLang="zh-CN" dirty="0"/>
              <a:t>n</a:t>
            </a:r>
            <a:r>
              <a:rPr lang="zh-CN" altLang="en-US" dirty="0"/>
              <a:t>。</a:t>
            </a:r>
            <a:endParaRPr lang="en-US" altLang="zh-CN" dirty="0"/>
          </a:p>
          <a:p>
            <a:pPr marL="400050" lvl="1" indent="0">
              <a:buNone/>
            </a:pPr>
            <a:r>
              <a:rPr lang="zh-CN" altLang="en-US" dirty="0"/>
              <a:t>建立</a:t>
            </a:r>
            <a:r>
              <a:rPr lang="en-US" altLang="zh-CN" dirty="0" err="1"/>
              <a:t>Trie</a:t>
            </a:r>
            <a:r>
              <a:rPr lang="zh-CN" altLang="en-US" dirty="0"/>
              <a:t>树</a:t>
            </a:r>
            <a:r>
              <a:rPr lang="en-US" altLang="zh-CN" dirty="0"/>
              <a:t>O(km)</a:t>
            </a:r>
          </a:p>
          <a:p>
            <a:pPr marL="400050" lvl="1" indent="0">
              <a:buNone/>
            </a:pPr>
            <a:r>
              <a:rPr lang="zh-CN" altLang="en-US" dirty="0"/>
              <a:t>建立</a:t>
            </a:r>
            <a:r>
              <a:rPr lang="en-US" altLang="zh-CN" dirty="0"/>
              <a:t>fail</a:t>
            </a:r>
            <a:r>
              <a:rPr lang="zh-CN" altLang="en-US" dirty="0"/>
              <a:t>指针</a:t>
            </a:r>
            <a:r>
              <a:rPr lang="en-US" altLang="zh-CN" dirty="0"/>
              <a:t>O(km)</a:t>
            </a:r>
          </a:p>
          <a:p>
            <a:pPr marL="400050" lvl="1" indent="0">
              <a:buNone/>
            </a:pPr>
            <a:r>
              <a:rPr lang="zh-CN" altLang="en-US" dirty="0"/>
              <a:t>模式匹配</a:t>
            </a:r>
            <a:r>
              <a:rPr lang="en-US" altLang="zh-CN" dirty="0"/>
              <a:t>O(nm)</a:t>
            </a:r>
          </a:p>
          <a:p>
            <a:pPr marL="400050" lvl="1" indent="0">
              <a:buNone/>
            </a:pPr>
            <a:r>
              <a:rPr lang="zh-CN" altLang="en-US" dirty="0"/>
              <a:t>总时间复杂度：</a:t>
            </a:r>
            <a:r>
              <a:rPr lang="en-US" altLang="zh-CN" dirty="0"/>
              <a:t>O(km +</a:t>
            </a:r>
            <a:r>
              <a:rPr lang="zh-CN" altLang="en-US" dirty="0"/>
              <a:t> </a:t>
            </a:r>
            <a:r>
              <a:rPr lang="en-US" altLang="zh-CN" dirty="0"/>
              <a:t>km</a:t>
            </a:r>
            <a:r>
              <a:rPr lang="zh-CN" altLang="en-US" dirty="0"/>
              <a:t> </a:t>
            </a:r>
            <a:r>
              <a:rPr lang="en-US" altLang="zh-CN" dirty="0"/>
              <a:t>+nm)= O(km</a:t>
            </a:r>
            <a:r>
              <a:rPr lang="zh-CN" altLang="en-US" dirty="0"/>
              <a:t> </a:t>
            </a:r>
            <a:r>
              <a:rPr lang="en-US" altLang="zh-CN" dirty="0"/>
              <a:t>+nm)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对比：</a:t>
            </a:r>
            <a:endParaRPr lang="en-US" altLang="zh-CN" dirty="0"/>
          </a:p>
          <a:p>
            <a:pPr marL="400050" lvl="1" indent="0">
              <a:buNone/>
            </a:pPr>
            <a:r>
              <a:rPr lang="en-US" altLang="zh-CN" dirty="0"/>
              <a:t>KMP</a:t>
            </a:r>
            <a:r>
              <a:rPr lang="zh-CN" altLang="en-US" dirty="0"/>
              <a:t>的复杂度</a:t>
            </a:r>
            <a:r>
              <a:rPr lang="en-US" altLang="zh-CN" dirty="0"/>
              <a:t>O((n + m)k)</a:t>
            </a:r>
            <a:r>
              <a:rPr lang="zh-CN" altLang="en-US" dirty="0"/>
              <a:t>，</a:t>
            </a:r>
            <a:endParaRPr lang="en-US" altLang="zh-CN" dirty="0"/>
          </a:p>
          <a:p>
            <a:pPr marL="400050" lvl="1" indent="0">
              <a:buNone/>
            </a:pPr>
            <a:r>
              <a:rPr lang="zh-CN" altLang="en-US" dirty="0"/>
              <a:t>当</a:t>
            </a:r>
            <a:r>
              <a:rPr lang="en-US" altLang="zh-CN" dirty="0"/>
              <a:t>m &lt;&lt; k</a:t>
            </a:r>
            <a:r>
              <a:rPr lang="zh-CN" altLang="en-US" dirty="0"/>
              <a:t>时，</a:t>
            </a:r>
            <a:r>
              <a:rPr lang="en-US" altLang="zh-CN" dirty="0"/>
              <a:t>(</a:t>
            </a:r>
            <a:r>
              <a:rPr lang="en-US" altLang="zh-CN" dirty="0" err="1"/>
              <a:t>k+n</a:t>
            </a:r>
            <a:r>
              <a:rPr lang="en-US" altLang="zh-CN" dirty="0"/>
              <a:t>)m &lt;&lt; (n + m)k</a:t>
            </a:r>
            <a:r>
              <a:rPr lang="zh-CN" altLang="en-US" dirty="0"/>
              <a:t>。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9E4DC24-D7A3-4498-A9C0-FFDCCBB49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5922503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094687-0B0C-47E1-A4B4-EE6E8D1C8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习题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2A34FE-FC00-451B-B204-DC328BA8F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hdu</a:t>
            </a:r>
            <a:r>
              <a:rPr lang="zh-CN" altLang="en-US" dirty="0"/>
              <a:t> </a:t>
            </a:r>
            <a:r>
              <a:rPr lang="en-US" altLang="zh-CN" dirty="0"/>
              <a:t>2222</a:t>
            </a:r>
            <a:r>
              <a:rPr lang="zh-CN" altLang="en-US" dirty="0"/>
              <a:t>题，模板题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hdu</a:t>
            </a:r>
            <a:r>
              <a:rPr lang="en-US" altLang="zh-CN" dirty="0"/>
              <a:t> 2243</a:t>
            </a:r>
            <a:r>
              <a:rPr lang="zh-CN" altLang="en-US" dirty="0"/>
              <a:t>，</a:t>
            </a:r>
            <a:r>
              <a:rPr lang="en-US" altLang="zh-CN" dirty="0"/>
              <a:t>2825</a:t>
            </a:r>
            <a:r>
              <a:rPr lang="zh-CN" altLang="en-US" dirty="0"/>
              <a:t>，</a:t>
            </a:r>
            <a:r>
              <a:rPr lang="en-US" altLang="zh-CN" dirty="0"/>
              <a:t>2296</a:t>
            </a:r>
            <a:r>
              <a:rPr lang="zh-CN" altLang="en-US" dirty="0"/>
              <a:t>，</a:t>
            </a:r>
            <a:r>
              <a:rPr lang="en-US" altLang="zh-CN" dirty="0"/>
              <a:t>AC</a:t>
            </a:r>
            <a:r>
              <a:rPr lang="zh-CN" altLang="en-US" dirty="0"/>
              <a:t>自动机</a:t>
            </a:r>
            <a:r>
              <a:rPr lang="en-US" altLang="zh-CN" dirty="0"/>
              <a:t>+DP</a:t>
            </a:r>
            <a:r>
              <a:rPr lang="zh-CN" altLang="en-US" dirty="0"/>
              <a:t>状态压缩。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9E44FF-D976-4F97-86A2-756117BFB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3292101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https://timgsa.baidu.com/timg?image&amp;quality=80&amp;size=b9999_10000&amp;sec=1556598789325&amp;di=3bfdf9303d47f44363f3dd99c509f81e&amp;imgtype=0&amp;src=http%3A%2F%2Fimg.tukexw.com%2Fimg%2F0567010123c45fc0.jpg">
            <a:extLst>
              <a:ext uri="{FF2B5EF4-FFF2-40B4-BE49-F238E27FC236}">
                <a16:creationId xmlns:a16="http://schemas.microsoft.com/office/drawing/2014/main" id="{A645F5F9-C210-4305-8BA0-ABCE0CC156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3789040"/>
            <a:ext cx="1952005" cy="1952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对话气泡: 圆角矩形 4">
            <a:extLst>
              <a:ext uri="{FF2B5EF4-FFF2-40B4-BE49-F238E27FC236}">
                <a16:creationId xmlns:a16="http://schemas.microsoft.com/office/drawing/2014/main" id="{9184F5AC-88DE-460F-94F7-24DB4570D548}"/>
              </a:ext>
            </a:extLst>
          </p:cNvPr>
          <p:cNvSpPr/>
          <p:nvPr/>
        </p:nvSpPr>
        <p:spPr>
          <a:xfrm>
            <a:off x="5140274" y="5482953"/>
            <a:ext cx="1952006" cy="643210"/>
          </a:xfrm>
          <a:prstGeom prst="wedgeRoundRectCallout">
            <a:avLst>
              <a:gd name="adj1" fmla="val 70439"/>
              <a:gd name="adj2" fmla="val -6848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2000" b="1" dirty="0">
                <a:solidFill>
                  <a:srgbClr val="FF0000"/>
                </a:solidFill>
              </a:rPr>
              <a:t>本</a:t>
            </a:r>
            <a:r>
              <a:rPr lang="en-US" altLang="zh-CN" sz="2000" b="1" dirty="0">
                <a:solidFill>
                  <a:srgbClr val="FF0000"/>
                </a:solidFill>
              </a:rPr>
              <a:t>PPT</a:t>
            </a:r>
            <a:r>
              <a:rPr lang="zh-CN" altLang="en-US" sz="2000" b="1" dirty="0">
                <a:solidFill>
                  <a:srgbClr val="FF0000"/>
                </a:solidFill>
              </a:rPr>
              <a:t>的精华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72F6E09-D0BA-439F-9925-0CE17D64D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zh-CN" altLang="en-US" sz="4000" dirty="0">
                <a:solidFill>
                  <a:srgbClr val="FF0000"/>
                </a:solidFill>
              </a:rPr>
              <a:t>后缀树和后缀数组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0A94AA-44B8-495C-BFB4-0264761AE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916832"/>
            <a:ext cx="8229600" cy="4209331"/>
          </a:xfrm>
        </p:spPr>
        <p:txBody>
          <a:bodyPr/>
          <a:lstStyle/>
          <a:p>
            <a:r>
              <a:rPr lang="zh-CN" altLang="en-US" dirty="0"/>
              <a:t>后缀树和后缀数组：比较难。</a:t>
            </a:r>
            <a:endParaRPr lang="en-US" altLang="zh-CN" dirty="0"/>
          </a:p>
          <a:p>
            <a:r>
              <a:rPr lang="zh-CN" altLang="en-US" dirty="0"/>
              <a:t>但是能解决大部分字符串问题：查找子串、最长重复子串、最长公共子串等等。</a:t>
            </a:r>
            <a:endParaRPr lang="en-US" altLang="zh-CN" dirty="0"/>
          </a:p>
          <a:p>
            <a:r>
              <a:rPr lang="zh-CN" altLang="en-US" dirty="0"/>
              <a:t>编程竞赛的常见题型。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176837F-ACE3-49B6-B14A-4CFACE71D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82068827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4F2FBF-63F7-4E1E-BA43-B55A92B4E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solidFill>
                  <a:srgbClr val="0070C0"/>
                </a:solidFill>
              </a:rPr>
              <a:t>后缀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9446D6E-3489-407E-817A-29108F1033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5482952" cy="4525963"/>
          </a:xfrm>
        </p:spPr>
        <p:txBody>
          <a:bodyPr/>
          <a:lstStyle/>
          <a:p>
            <a:r>
              <a:rPr lang="zh-CN" altLang="en-US" sz="2800" dirty="0"/>
              <a:t>后缀</a:t>
            </a:r>
            <a:r>
              <a:rPr lang="en-US" altLang="zh-CN" sz="2800" dirty="0"/>
              <a:t>(suffix)</a:t>
            </a:r>
            <a:r>
              <a:rPr lang="zh-CN" altLang="en-US" sz="2800" dirty="0"/>
              <a:t>：一个字符串，它的一个后缀是指从某个位置开始到末尾的一个子串。</a:t>
            </a:r>
            <a:endParaRPr lang="en-US" altLang="zh-CN" sz="2800" dirty="0"/>
          </a:p>
          <a:p>
            <a:endParaRPr lang="en-US" altLang="zh-CN" sz="2400" dirty="0"/>
          </a:p>
          <a:p>
            <a:pPr marL="457200" lvl="1" indent="0">
              <a:buNone/>
            </a:pPr>
            <a:r>
              <a:rPr lang="zh-CN" altLang="en-US" dirty="0"/>
              <a:t>例：字符串 </a:t>
            </a:r>
            <a:r>
              <a:rPr lang="en-US" altLang="zh-CN" dirty="0"/>
              <a:t>”</a:t>
            </a:r>
            <a:r>
              <a:rPr lang="en-US" altLang="zh-CN" dirty="0" err="1"/>
              <a:t>vamamadn</a:t>
            </a:r>
            <a:r>
              <a:rPr lang="en-US" altLang="zh-CN" dirty="0"/>
              <a:t>”</a:t>
            </a:r>
            <a:r>
              <a:rPr lang="zh-CN" altLang="en-US" dirty="0"/>
              <a:t>，它的后缀有</a:t>
            </a:r>
            <a:r>
              <a:rPr lang="en-US" altLang="zh-CN" dirty="0"/>
              <a:t>8</a:t>
            </a:r>
            <a:r>
              <a:rPr lang="zh-CN" altLang="en-US" dirty="0"/>
              <a:t>个：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	s[0]=”</a:t>
            </a:r>
            <a:r>
              <a:rPr lang="en-US" altLang="zh-CN" dirty="0" err="1"/>
              <a:t>vamamadn</a:t>
            </a:r>
            <a:r>
              <a:rPr lang="en-US" altLang="zh-CN" dirty="0"/>
              <a:t>”	s[1]=”</a:t>
            </a:r>
            <a:r>
              <a:rPr lang="en-US" altLang="zh-CN" dirty="0" err="1"/>
              <a:t>amamadn</a:t>
            </a:r>
            <a:r>
              <a:rPr lang="en-US" altLang="zh-CN" dirty="0"/>
              <a:t>”</a:t>
            </a:r>
          </a:p>
          <a:p>
            <a:pPr marL="457200" lvl="1" indent="0">
              <a:buNone/>
            </a:pPr>
            <a:r>
              <a:rPr lang="en-US" altLang="zh-CN" dirty="0"/>
              <a:t>	s[2]=”</a:t>
            </a:r>
            <a:r>
              <a:rPr lang="en-US" altLang="zh-CN" dirty="0" err="1"/>
              <a:t>mamadn</a:t>
            </a:r>
            <a:r>
              <a:rPr lang="en-US" altLang="zh-CN" dirty="0"/>
              <a:t>”</a:t>
            </a:r>
          </a:p>
          <a:p>
            <a:pPr marL="400050" lvl="1" indent="0">
              <a:buNone/>
            </a:pPr>
            <a:r>
              <a:rPr lang="en-US" altLang="zh-CN" dirty="0"/>
              <a:t>   	……</a:t>
            </a:r>
            <a:endParaRPr lang="zh-CN" altLang="en-US" dirty="0"/>
          </a:p>
          <a:p>
            <a:endParaRPr lang="zh-CN" altLang="en-US" sz="28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249D22C-5CB1-4A05-BA74-243645255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0192" y="1454262"/>
            <a:ext cx="2016224" cy="4817838"/>
          </a:xfrm>
          <a:prstGeom prst="rect">
            <a:avLst/>
          </a:prstGeom>
        </p:spPr>
      </p:pic>
      <p:sp>
        <p:nvSpPr>
          <p:cNvPr id="8" name="页脚占位符 7">
            <a:extLst>
              <a:ext uri="{FF2B5EF4-FFF2-40B4-BE49-F238E27FC236}">
                <a16:creationId xmlns:a16="http://schemas.microsoft.com/office/drawing/2014/main" id="{5DE1A8DB-A95A-4674-AE18-949390E1A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5149638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CE3DC5-C409-495F-9915-DCDC7F6E6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后缀树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1E38E5F-8F69-45FC-A76D-C17116CD2C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964704"/>
          </a:xfrm>
        </p:spPr>
        <p:txBody>
          <a:bodyPr/>
          <a:lstStyle/>
          <a:p>
            <a:r>
              <a:rPr lang="zh-CN" altLang="en-US" sz="2800" dirty="0"/>
              <a:t>后缀树</a:t>
            </a:r>
            <a:r>
              <a:rPr lang="en-US" altLang="zh-CN" sz="2800" dirty="0"/>
              <a:t>(suffix tree)</a:t>
            </a:r>
            <a:r>
              <a:rPr lang="zh-CN" altLang="en-US" sz="2800" dirty="0"/>
              <a:t>：把所有的后缀子串，用字典树的方法建立的一棵树。（</a:t>
            </a:r>
            <a:r>
              <a:rPr lang="zh-CN" altLang="en-US" sz="2400" dirty="0">
                <a:solidFill>
                  <a:srgbClr val="FF0000"/>
                </a:solidFill>
              </a:rPr>
              <a:t>特殊符号</a:t>
            </a:r>
            <a:r>
              <a:rPr lang="en-US" altLang="zh-CN" sz="2400" dirty="0">
                <a:solidFill>
                  <a:srgbClr val="FF0000"/>
                </a:solidFill>
              </a:rPr>
              <a:t>$</a:t>
            </a:r>
            <a:r>
              <a:rPr lang="zh-CN" altLang="en-US" sz="2400" dirty="0">
                <a:solidFill>
                  <a:srgbClr val="FF0000"/>
                </a:solidFill>
              </a:rPr>
              <a:t>表示末尾</a:t>
            </a:r>
            <a:r>
              <a:rPr lang="zh-CN" altLang="en-US" sz="2800" dirty="0"/>
              <a:t>）</a:t>
            </a:r>
          </a:p>
          <a:p>
            <a:endParaRPr lang="zh-CN" altLang="en-US" dirty="0"/>
          </a:p>
        </p:txBody>
      </p:sp>
      <p:pic>
        <p:nvPicPr>
          <p:cNvPr id="19458" name="Picture 2" descr="C:\Users\luo\AppData\Local\Temp\ksohtml5984\wps7.png">
            <a:extLst>
              <a:ext uri="{FF2B5EF4-FFF2-40B4-BE49-F238E27FC236}">
                <a16:creationId xmlns:a16="http://schemas.microsoft.com/office/drawing/2014/main" id="{9BE62CE1-4747-419C-B9B8-973AABACAA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2411810"/>
            <a:ext cx="7927173" cy="429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55DC1F4-B9C3-4475-BCAC-9BEF63DBA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7816848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039EDE-6FA1-4074-8103-9C1B8A742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后缀树和后缀数组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03A645-A683-422A-8E92-662ACBA84F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28801"/>
            <a:ext cx="8229600" cy="2376264"/>
          </a:xfrm>
        </p:spPr>
        <p:txBody>
          <a:bodyPr/>
          <a:lstStyle/>
          <a:p>
            <a:r>
              <a:rPr lang="zh-CN" altLang="en-US" dirty="0"/>
              <a:t>后缀树：构造和编程不太方便</a:t>
            </a:r>
            <a:endParaRPr lang="en-US" altLang="zh-CN" dirty="0"/>
          </a:p>
          <a:p>
            <a:endParaRPr lang="en-US" altLang="zh-CN" sz="1800" dirty="0"/>
          </a:p>
          <a:p>
            <a:r>
              <a:rPr lang="zh-CN" altLang="en-US" dirty="0"/>
              <a:t>后缀数组：用起来更简单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2CFBFCA-A493-46C2-9535-8B591906B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36866" name="Picture 2" descr="æ¥çæºå¾å">
            <a:extLst>
              <a:ext uri="{FF2B5EF4-FFF2-40B4-BE49-F238E27FC236}">
                <a16:creationId xmlns:a16="http://schemas.microsoft.com/office/drawing/2014/main" id="{5C67295E-E203-4200-BCFB-DD4DD18EC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9631" y="2536709"/>
            <a:ext cx="2627785" cy="4321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6006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标题 1">
            <a:extLst>
              <a:ext uri="{FF2B5EF4-FFF2-40B4-BE49-F238E27FC236}">
                <a16:creationId xmlns:a16="http://schemas.microsoft.com/office/drawing/2014/main" id="{4F05425B-D4EC-456B-B2DC-AFB060B2BC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3600" dirty="0">
                <a:solidFill>
                  <a:srgbClr val="0070C0"/>
                </a:solidFill>
              </a:rPr>
              <a:t>gets()</a:t>
            </a:r>
            <a:r>
              <a:rPr lang="zh-CN" altLang="en-US" sz="3600" dirty="0">
                <a:solidFill>
                  <a:srgbClr val="0070C0"/>
                </a:solidFill>
              </a:rPr>
              <a:t>和</a:t>
            </a:r>
            <a:r>
              <a:rPr lang="en-US" altLang="zh-CN" sz="3600" dirty="0" err="1">
                <a:solidFill>
                  <a:srgbClr val="0070C0"/>
                </a:solidFill>
              </a:rPr>
              <a:t>getchar</a:t>
            </a:r>
            <a:r>
              <a:rPr lang="en-US" altLang="zh-CN" sz="3600" dirty="0">
                <a:solidFill>
                  <a:srgbClr val="0070C0"/>
                </a:solidFill>
              </a:rPr>
              <a:t>()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20483" name="内容占位符 2">
            <a:extLst>
              <a:ext uri="{FF2B5EF4-FFF2-40B4-BE49-F238E27FC236}">
                <a16:creationId xmlns:a16="http://schemas.microsoft.com/office/drawing/2014/main" id="{8D8D1BE9-9A4A-4148-B144-35BE6EC77AD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55576" y="1600200"/>
            <a:ext cx="7931224" cy="4525963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读字符：</a:t>
            </a:r>
            <a:endParaRPr lang="en-US" altLang="zh-CN" dirty="0"/>
          </a:p>
          <a:p>
            <a:pPr marL="400050" lvl="1" indent="0">
              <a:buNone/>
            </a:pP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char ch1;</a:t>
            </a:r>
          </a:p>
          <a:p>
            <a:pPr marL="400050" lvl="1" indent="0">
              <a:buNone/>
            </a:pP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ch1=</a:t>
            </a:r>
            <a:r>
              <a:rPr lang="en-US" altLang="zh-CN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getchar</a:t>
            </a: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();</a:t>
            </a:r>
          </a:p>
          <a:p>
            <a:pPr marL="400050" lvl="1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读字符串：</a:t>
            </a:r>
            <a:endParaRPr lang="en-US" altLang="zh-CN" dirty="0"/>
          </a:p>
          <a:p>
            <a:pPr marL="400050" lvl="1" indent="0">
              <a:buNone/>
            </a:pP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char str[1002];</a:t>
            </a:r>
          </a:p>
          <a:p>
            <a:pPr marL="400050" lvl="1" indent="0">
              <a:buNone/>
            </a:pP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gets(str);</a:t>
            </a:r>
          </a:p>
          <a:p>
            <a:pPr marL="400050" lvl="1" indent="0">
              <a:buNone/>
            </a:pPr>
            <a:endParaRPr lang="en-US" altLang="zh-CN" dirty="0"/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2AE1EDA4-0098-4FBD-942E-8DA9DA54D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10EBB1-816F-402A-A1D9-B045207B9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32" y="414378"/>
            <a:ext cx="8229600" cy="634082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后缀数组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409021A-2DE8-4543-9ABD-14890D836953}"/>
              </a:ext>
            </a:extLst>
          </p:cNvPr>
          <p:cNvSpPr/>
          <p:nvPr/>
        </p:nvSpPr>
        <p:spPr>
          <a:xfrm>
            <a:off x="683568" y="1270501"/>
            <a:ext cx="800323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2800" kern="100" dirty="0">
                <a:latin typeface="宋体" panose="02010600030101010101" pitchFamily="2" charset="-122"/>
              </a:rPr>
              <a:t>后缀数组：按字典序对应的后缀下标。</a:t>
            </a:r>
            <a:endParaRPr lang="en-US" altLang="zh-CN" sz="2800" kern="100" dirty="0">
              <a:latin typeface="宋体" panose="02010600030101010101" pitchFamily="2" charset="-122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altLang="zh-CN" sz="2800" kern="100" dirty="0">
                <a:latin typeface="Times New Roman" panose="02020603050405020304" pitchFamily="18" charset="0"/>
              </a:rPr>
              <a:t>int </a:t>
            </a:r>
            <a:r>
              <a:rPr lang="en-US" altLang="zh-CN" sz="2800" kern="100" dirty="0" err="1">
                <a:latin typeface="Times New Roman" panose="02020603050405020304" pitchFamily="18" charset="0"/>
              </a:rPr>
              <a:t>sa</a:t>
            </a:r>
            <a:r>
              <a:rPr lang="en-US" altLang="zh-CN" sz="2800" kern="100" dirty="0">
                <a:latin typeface="Times New Roman" panose="02020603050405020304" pitchFamily="18" charset="0"/>
              </a:rPr>
              <a:t>[] = {5, 3, 1, 6, 4, 2, 7, 0}</a:t>
            </a:r>
            <a:endParaRPr lang="zh-CN" altLang="en-US" sz="2800" kern="100" dirty="0">
              <a:effectLst/>
              <a:latin typeface="Calibri" panose="020F0502020204030204" pitchFamily="34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E9D1E6E-6633-44B1-B2D9-726BC4F61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94" y="2695055"/>
            <a:ext cx="8448675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8832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C31AFE-5271-43AA-B1B9-BE3A93F86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22722"/>
            <a:ext cx="8229600" cy="2318246"/>
          </a:xfrm>
        </p:spPr>
        <p:txBody>
          <a:bodyPr/>
          <a:lstStyle/>
          <a:p>
            <a:r>
              <a:rPr lang="zh-CN" altLang="en-US" sz="2800" dirty="0"/>
              <a:t>后缀数组的数字顺序，就是后缀子串的字典顺序，记录了子串的有序排列。</a:t>
            </a:r>
            <a:endParaRPr lang="en-US" altLang="zh-CN" sz="2800" dirty="0"/>
          </a:p>
          <a:p>
            <a:r>
              <a:rPr lang="zh-CN" altLang="en-US" sz="2800" dirty="0"/>
              <a:t>例：</a:t>
            </a:r>
            <a:r>
              <a:rPr lang="en-US" altLang="zh-CN" sz="2800" dirty="0" err="1"/>
              <a:t>sa</a:t>
            </a:r>
            <a:r>
              <a:rPr lang="en-US" altLang="zh-CN" sz="2800" dirty="0"/>
              <a:t>[0]=5</a:t>
            </a:r>
            <a:r>
              <a:rPr lang="zh-CN" altLang="en-US" sz="2800" dirty="0"/>
              <a:t>，意思是：排名</a:t>
            </a:r>
            <a:r>
              <a:rPr lang="en-US" altLang="zh-CN" sz="2800" dirty="0"/>
              <a:t>0</a:t>
            </a:r>
            <a:r>
              <a:rPr lang="zh-CN" altLang="en-US" sz="2800" dirty="0"/>
              <a:t>的子串，是原字符串中从第</a:t>
            </a:r>
            <a:r>
              <a:rPr lang="en-US" altLang="zh-CN" sz="2800" dirty="0"/>
              <a:t>5</a:t>
            </a:r>
            <a:r>
              <a:rPr lang="zh-CN" altLang="en-US" sz="2800" dirty="0"/>
              <a:t>个位置开始的后缀子串，即“</a:t>
            </a:r>
            <a:r>
              <a:rPr lang="en-US" altLang="zh-CN" sz="2800" dirty="0" err="1"/>
              <a:t>adn</a:t>
            </a:r>
            <a:r>
              <a:rPr lang="en-US" altLang="zh-CN" sz="2800" dirty="0"/>
              <a:t>”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endParaRPr lang="zh-CN" altLang="en-US" sz="2800" dirty="0"/>
          </a:p>
          <a:p>
            <a:endParaRPr lang="zh-CN" altLang="en-US" sz="2800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BE1043AD-CA1C-4CF4-826E-258B33C9FD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32" y="188640"/>
            <a:ext cx="8229600" cy="634082"/>
          </a:xfrm>
        </p:spPr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altLang="zh-CN" sz="2800" kern="100" dirty="0">
                <a:solidFill>
                  <a:srgbClr val="0070C0"/>
                </a:solidFill>
                <a:latin typeface="Times New Roman" panose="02020603050405020304" pitchFamily="18" charset="0"/>
              </a:rPr>
              <a:t>int </a:t>
            </a:r>
            <a:r>
              <a:rPr lang="en-US" altLang="zh-CN" sz="2800" kern="100" dirty="0" err="1">
                <a:solidFill>
                  <a:srgbClr val="0070C0"/>
                </a:solidFill>
                <a:latin typeface="Times New Roman" panose="02020603050405020304" pitchFamily="18" charset="0"/>
              </a:rPr>
              <a:t>sa</a:t>
            </a:r>
            <a:r>
              <a:rPr lang="en-US" altLang="zh-CN" sz="2800" kern="100" dirty="0">
                <a:solidFill>
                  <a:srgbClr val="0070C0"/>
                </a:solidFill>
                <a:latin typeface="Times New Roman" panose="02020603050405020304" pitchFamily="18" charset="0"/>
              </a:rPr>
              <a:t>[] = {5, 3, 1, 6, 4, 2, 7, 0}</a:t>
            </a:r>
            <a:endParaRPr lang="zh-CN" altLang="en-US" sz="2800" kern="100" dirty="0">
              <a:solidFill>
                <a:srgbClr val="0070C0"/>
              </a:solidFill>
              <a:latin typeface="Calibri" panose="020F050202020403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54BD3BA-9A1B-468A-9C68-1CEEFB95A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384" y="2996952"/>
            <a:ext cx="7786892" cy="3573016"/>
          </a:xfrm>
          <a:prstGeom prst="rect">
            <a:avLst/>
          </a:prstGeom>
        </p:spPr>
      </p:pic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75ECE614-6C4B-40FD-AC51-95956B037F3B}"/>
              </a:ext>
            </a:extLst>
          </p:cNvPr>
          <p:cNvCxnSpPr>
            <a:cxnSpLocks/>
          </p:cNvCxnSpPr>
          <p:nvPr/>
        </p:nvCxnSpPr>
        <p:spPr>
          <a:xfrm flipH="1">
            <a:off x="7020272" y="2708920"/>
            <a:ext cx="216024" cy="86409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10692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3BDDF152-3692-4408-AD65-65CB61E5D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3082155"/>
            <a:ext cx="7705675" cy="3535749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53733B2D-2BF9-4270-8E25-554FC04BF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后缀数组应用举例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4F234C-DC27-4BF7-A5EA-39FE99F281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08721"/>
            <a:ext cx="8229600" cy="2160240"/>
          </a:xfrm>
        </p:spPr>
        <p:txBody>
          <a:bodyPr/>
          <a:lstStyle/>
          <a:p>
            <a:r>
              <a:rPr lang="zh-CN" altLang="en-US" sz="2800" dirty="0"/>
              <a:t>查找子串（单模匹配）：在母串</a:t>
            </a:r>
            <a:r>
              <a:rPr lang="en-US" altLang="zh-CN" sz="2800" dirty="0"/>
              <a:t>s</a:t>
            </a:r>
            <a:r>
              <a:rPr lang="zh-CN" altLang="en-US" sz="2800" dirty="0"/>
              <a:t>中查找子串</a:t>
            </a:r>
            <a:r>
              <a:rPr lang="en-US" altLang="zh-CN" sz="2800" dirty="0"/>
              <a:t>t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r>
              <a:rPr lang="zh-CN" altLang="en-US" sz="2800" dirty="0"/>
              <a:t>方法：在后缀数组</a:t>
            </a:r>
            <a:r>
              <a:rPr lang="en-US" altLang="zh-CN" sz="2800" dirty="0" err="1"/>
              <a:t>sa</a:t>
            </a:r>
            <a:r>
              <a:rPr lang="en-US" altLang="zh-CN" sz="2800" dirty="0"/>
              <a:t>[]</a:t>
            </a:r>
            <a:r>
              <a:rPr lang="zh-CN" altLang="en-US" sz="2800" dirty="0"/>
              <a:t>上做二分搜索。</a:t>
            </a:r>
            <a:endParaRPr lang="en-US" altLang="zh-CN" sz="2800" dirty="0"/>
          </a:p>
          <a:p>
            <a:r>
              <a:rPr lang="zh-CN" altLang="en-US" sz="2800" dirty="0"/>
              <a:t>复杂度：</a:t>
            </a:r>
            <a:r>
              <a:rPr lang="en-US" altLang="zh-CN" sz="2800" dirty="0"/>
              <a:t>O(</a:t>
            </a:r>
            <a:r>
              <a:rPr lang="en-US" altLang="zh-CN" sz="2800" dirty="0" err="1"/>
              <a:t>mlogn</a:t>
            </a:r>
            <a:r>
              <a:rPr lang="en-US" altLang="zh-CN" sz="2800" dirty="0"/>
              <a:t>)</a:t>
            </a:r>
            <a:r>
              <a:rPr lang="zh-CN" altLang="en-US" sz="2800" dirty="0"/>
              <a:t>，</a:t>
            </a:r>
            <a:r>
              <a:rPr lang="en-US" altLang="zh-CN" sz="2800" dirty="0"/>
              <a:t>m</a:t>
            </a:r>
            <a:r>
              <a:rPr lang="zh-CN" altLang="en-US" sz="2800" dirty="0"/>
              <a:t>是子串长度，</a:t>
            </a:r>
            <a:r>
              <a:rPr lang="en-US" altLang="zh-CN" sz="2800" dirty="0"/>
              <a:t>n</a:t>
            </a:r>
            <a:r>
              <a:rPr lang="zh-CN" altLang="en-US" sz="2800" dirty="0"/>
              <a:t>是母串长度</a:t>
            </a:r>
          </a:p>
          <a:p>
            <a:pPr marL="0" indent="0" algn="ctr">
              <a:buNone/>
            </a:pPr>
            <a:r>
              <a:rPr lang="zh-CN" altLang="en-US" sz="2800" dirty="0">
                <a:solidFill>
                  <a:srgbClr val="FF0000"/>
                </a:solidFill>
              </a:rPr>
              <a:t>例：找子串</a:t>
            </a:r>
            <a:r>
              <a:rPr lang="en-US" altLang="zh-CN" sz="2800" dirty="0">
                <a:solidFill>
                  <a:srgbClr val="FF0000"/>
                </a:solidFill>
              </a:rPr>
              <a:t>”ad”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252E0FC5-0DE1-4875-8C5F-B3BF1C41E7C8}"/>
              </a:ext>
            </a:extLst>
          </p:cNvPr>
          <p:cNvCxnSpPr>
            <a:cxnSpLocks/>
          </p:cNvCxnSpPr>
          <p:nvPr/>
        </p:nvCxnSpPr>
        <p:spPr>
          <a:xfrm>
            <a:off x="5724128" y="2891222"/>
            <a:ext cx="360040" cy="36004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235025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49DD7A-C082-4676-84BB-5E26236585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关键问题：如何求后缀数组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26C803-DE4B-4B44-951F-95953CAB4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后缀数组实际是对后缀的排序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快速排序？</a:t>
            </a:r>
            <a:endParaRPr lang="en-US" altLang="zh-CN" dirty="0"/>
          </a:p>
          <a:p>
            <a:pPr marL="857250" lvl="1" indent="-457200">
              <a:buFont typeface="Wingdings" panose="05000000000000000000" pitchFamily="2" charset="2"/>
              <a:buChar char="Ø"/>
            </a:pPr>
            <a:r>
              <a:rPr lang="zh-CN" altLang="en-US" dirty="0"/>
              <a:t>所有元素的比较次数是</a:t>
            </a:r>
            <a:r>
              <a:rPr lang="en-US" altLang="zh-CN" dirty="0"/>
              <a:t>O(</a:t>
            </a:r>
            <a:r>
              <a:rPr lang="en-US" altLang="zh-CN" dirty="0" err="1"/>
              <a:t>nlogn</a:t>
            </a:r>
            <a:r>
              <a:rPr lang="en-US" altLang="zh-CN" dirty="0"/>
              <a:t>)</a:t>
            </a:r>
            <a:r>
              <a:rPr lang="zh-CN" altLang="en-US" dirty="0"/>
              <a:t>，在应用到字符串排序时，每</a:t>
            </a:r>
            <a:r>
              <a:rPr lang="en-US" altLang="zh-CN" dirty="0"/>
              <a:t>2</a:t>
            </a:r>
            <a:r>
              <a:rPr lang="zh-CN" altLang="en-US" dirty="0"/>
              <a:t>个字符串还有</a:t>
            </a:r>
            <a:r>
              <a:rPr lang="en-US" altLang="zh-CN" dirty="0"/>
              <a:t>O(n)</a:t>
            </a:r>
            <a:r>
              <a:rPr lang="zh-CN" altLang="en-US" dirty="0"/>
              <a:t>的比较。</a:t>
            </a:r>
            <a:endParaRPr lang="en-US" altLang="zh-CN" dirty="0"/>
          </a:p>
          <a:p>
            <a:pPr marL="857250" lvl="1" indent="-457200">
              <a:buFont typeface="Wingdings" panose="05000000000000000000" pitchFamily="2" charset="2"/>
              <a:buChar char="Ø"/>
            </a:pPr>
            <a:r>
              <a:rPr lang="zh-CN" altLang="en-US" dirty="0"/>
              <a:t>总复杂度是</a:t>
            </a:r>
            <a:r>
              <a:rPr lang="en-US" altLang="zh-CN" dirty="0"/>
              <a:t>O(n</a:t>
            </a:r>
            <a:r>
              <a:rPr lang="en-US" altLang="zh-CN" baseline="30000" dirty="0"/>
              <a:t>2</a:t>
            </a:r>
            <a:r>
              <a:rPr lang="en-US" altLang="zh-CN" dirty="0"/>
              <a:t>logn)</a:t>
            </a:r>
          </a:p>
          <a:p>
            <a:pPr marL="857250" lvl="1" indent="-457200">
              <a:buFont typeface="Wingdings" panose="05000000000000000000" pitchFamily="2" charset="2"/>
              <a:buChar char="Ø"/>
            </a:pPr>
            <a:r>
              <a:rPr lang="zh-CN" altLang="en-US" dirty="0"/>
              <a:t>不够好。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336022-B52B-46FE-BAE0-0F50BACA5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21274067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53051E-5FF0-4595-AD16-23F0CF67A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>
                <a:solidFill>
                  <a:srgbClr val="0070C0"/>
                </a:solidFill>
              </a:rPr>
              <a:t>经典算法：倍增法后缀排序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14D48F-6BC9-4E06-A3B3-B246BB9D6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86930"/>
            <a:ext cx="2818656" cy="5196432"/>
          </a:xfrm>
        </p:spPr>
        <p:txBody>
          <a:bodyPr/>
          <a:lstStyle/>
          <a:p>
            <a:r>
              <a:rPr lang="zh-CN" altLang="en-US" sz="2400" dirty="0"/>
              <a:t>第</a:t>
            </a:r>
            <a:r>
              <a:rPr lang="en-US" altLang="zh-CN" sz="2400" dirty="0"/>
              <a:t>1</a:t>
            </a:r>
            <a:r>
              <a:rPr lang="zh-CN" altLang="en-US" sz="2400" dirty="0"/>
              <a:t>步：用数字代表字母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    例如</a:t>
            </a:r>
            <a:r>
              <a:rPr lang="en-US" altLang="zh-CN" sz="2400" dirty="0"/>
              <a:t>a</a:t>
            </a:r>
            <a:r>
              <a:rPr lang="zh-CN" altLang="en-US" sz="2400" dirty="0"/>
              <a:t>最小，记为</a:t>
            </a:r>
            <a:r>
              <a:rPr lang="en-US" altLang="zh-CN" sz="2400" dirty="0"/>
              <a:t>0</a:t>
            </a:r>
            <a:r>
              <a:rPr lang="zh-CN" altLang="en-US" sz="2400" dirty="0"/>
              <a:t>；</a:t>
            </a:r>
            <a:r>
              <a:rPr lang="en-US" altLang="zh-CN" sz="2400" dirty="0"/>
              <a:t>v</a:t>
            </a:r>
            <a:r>
              <a:rPr lang="zh-CN" altLang="en-US" sz="2400" dirty="0"/>
              <a:t>最大，记为</a:t>
            </a:r>
            <a:r>
              <a:rPr lang="en-US" altLang="zh-CN" sz="2400" dirty="0"/>
              <a:t>4</a:t>
            </a:r>
            <a:r>
              <a:rPr lang="zh-CN" altLang="en-US" sz="2400" dirty="0"/>
              <a:t>。这个转换对后缀子串的排序没有影响。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这一步操作，实际上是对所有的后缀子串的最高位进行排序</a:t>
            </a:r>
          </a:p>
          <a:p>
            <a:endParaRPr lang="zh-CN" altLang="en-US" sz="2400" dirty="0"/>
          </a:p>
        </p:txBody>
      </p:sp>
      <p:pic>
        <p:nvPicPr>
          <p:cNvPr id="20482" name="Picture 2" descr="C:\Users\luo\AppData\Local\Temp\ksohtml5984\wps8.png">
            <a:extLst>
              <a:ext uri="{FF2B5EF4-FFF2-40B4-BE49-F238E27FC236}">
                <a16:creationId xmlns:a16="http://schemas.microsoft.com/office/drawing/2014/main" id="{A2C5FEBD-A5BF-4B2E-80E8-DCD239899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292" y="1417638"/>
            <a:ext cx="5789836" cy="481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E727202-999D-48DD-BADE-EE45D397D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8222373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14D48F-6BC9-4E06-A3B3-B246BB9D6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96" y="332656"/>
            <a:ext cx="3327796" cy="6250706"/>
          </a:xfrm>
        </p:spPr>
        <p:txBody>
          <a:bodyPr/>
          <a:lstStyle/>
          <a:p>
            <a:r>
              <a:rPr lang="zh-CN" altLang="en-US" sz="2400" dirty="0"/>
              <a:t>第</a:t>
            </a:r>
            <a:r>
              <a:rPr lang="en-US" altLang="zh-CN" sz="2400" dirty="0"/>
              <a:t>2</a:t>
            </a:r>
            <a:r>
              <a:rPr lang="zh-CN" altLang="en-US" sz="2400" dirty="0"/>
              <a:t>步：连续</a:t>
            </a:r>
            <a:r>
              <a:rPr lang="en-US" altLang="zh-CN" sz="2400" dirty="0"/>
              <a:t>2</a:t>
            </a:r>
            <a:r>
              <a:rPr lang="zh-CN" altLang="en-US" sz="2400" dirty="0"/>
              <a:t>个数字的组合，相当于连续</a:t>
            </a:r>
            <a:r>
              <a:rPr lang="en-US" altLang="zh-CN" sz="2400" dirty="0"/>
              <a:t>2</a:t>
            </a:r>
            <a:r>
              <a:rPr lang="zh-CN" altLang="en-US" sz="2400" dirty="0"/>
              <a:t>个字符。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    例如：</a:t>
            </a:r>
            <a:r>
              <a:rPr lang="en-US" altLang="zh-CN" sz="2400" dirty="0"/>
              <a:t>40</a:t>
            </a:r>
            <a:r>
              <a:rPr lang="zh-CN" altLang="en-US" sz="2400" dirty="0"/>
              <a:t>代表”</a:t>
            </a:r>
            <a:r>
              <a:rPr lang="en-US" altLang="zh-CN" sz="2400" dirty="0" err="1"/>
              <a:t>va</a:t>
            </a:r>
            <a:r>
              <a:rPr lang="en-US" altLang="zh-CN" sz="2400" dirty="0"/>
              <a:t>”</a:t>
            </a:r>
            <a:r>
              <a:rPr lang="zh-CN" altLang="en-US" sz="2400" dirty="0"/>
              <a:t>；</a:t>
            </a:r>
            <a:r>
              <a:rPr lang="en-US" altLang="zh-CN" sz="2400" dirty="0"/>
              <a:t>02</a:t>
            </a:r>
            <a:r>
              <a:rPr lang="zh-CN" altLang="en-US" sz="2400" dirty="0"/>
              <a:t>代表”</a:t>
            </a:r>
            <a:r>
              <a:rPr lang="en-US" altLang="zh-CN" sz="2400" dirty="0"/>
              <a:t>am”</a:t>
            </a:r>
            <a:r>
              <a:rPr lang="zh-CN" altLang="en-US" sz="2400" dirty="0"/>
              <a:t>等。最后一个</a:t>
            </a:r>
            <a:r>
              <a:rPr lang="en-US" altLang="zh-CN" sz="2400" dirty="0"/>
              <a:t>3</a:t>
            </a:r>
            <a:r>
              <a:rPr lang="zh-CN" altLang="en-US" sz="2400" dirty="0"/>
              <a:t>没有后续，在尾部加上</a:t>
            </a:r>
            <a:r>
              <a:rPr lang="en-US" altLang="zh-CN" sz="2400" dirty="0"/>
              <a:t>0</a:t>
            </a:r>
            <a:r>
              <a:rPr lang="zh-CN" altLang="en-US" sz="2400" dirty="0"/>
              <a:t>，组成</a:t>
            </a:r>
            <a:r>
              <a:rPr lang="en-US" altLang="zh-CN" sz="2400" dirty="0"/>
              <a:t>30</a:t>
            </a:r>
            <a:r>
              <a:rPr lang="zh-CN" altLang="en-US" sz="2400" dirty="0"/>
              <a:t>。这并不影响字符的比较，因为字符是从头到尾比较大小的。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这一步操作，是取后缀子串的最高</a:t>
            </a:r>
            <a:r>
              <a:rPr lang="en-US" altLang="zh-CN" sz="2400" dirty="0">
                <a:solidFill>
                  <a:srgbClr val="FF0000"/>
                </a:solidFill>
              </a:rPr>
              <a:t>2</a:t>
            </a:r>
            <a:r>
              <a:rPr lang="zh-CN" altLang="en-US" sz="2400" dirty="0">
                <a:solidFill>
                  <a:srgbClr val="FF0000"/>
                </a:solidFill>
              </a:rPr>
              <a:t>位，数字的大小代表子串的最高</a:t>
            </a:r>
            <a:r>
              <a:rPr lang="en-US" altLang="zh-CN" sz="2400" dirty="0">
                <a:solidFill>
                  <a:srgbClr val="FF0000"/>
                </a:solidFill>
              </a:rPr>
              <a:t>2</a:t>
            </a:r>
            <a:r>
              <a:rPr lang="zh-CN" altLang="en-US" sz="2400" dirty="0">
                <a:solidFill>
                  <a:srgbClr val="FF0000"/>
                </a:solidFill>
              </a:rPr>
              <a:t>位的大小。</a:t>
            </a:r>
          </a:p>
        </p:txBody>
      </p:sp>
      <p:pic>
        <p:nvPicPr>
          <p:cNvPr id="20482" name="Picture 2" descr="C:\Users\luo\AppData\Local\Temp\ksohtml5984\wps8.png">
            <a:extLst>
              <a:ext uri="{FF2B5EF4-FFF2-40B4-BE49-F238E27FC236}">
                <a16:creationId xmlns:a16="http://schemas.microsoft.com/office/drawing/2014/main" id="{A2C5FEBD-A5BF-4B2E-80E8-DCD239899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292" y="1417638"/>
            <a:ext cx="5789836" cy="481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B40055CA-5EC4-42B5-9BF3-33957F8C6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2257049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14D48F-6BC9-4E06-A3B3-B246BB9D6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980728"/>
            <a:ext cx="2952328" cy="5602634"/>
          </a:xfrm>
        </p:spPr>
        <p:txBody>
          <a:bodyPr/>
          <a:lstStyle/>
          <a:p>
            <a:r>
              <a:rPr lang="zh-CN" altLang="en-US" sz="2400" dirty="0"/>
              <a:t>第</a:t>
            </a:r>
            <a:r>
              <a:rPr lang="en-US" altLang="zh-CN" sz="2400" dirty="0"/>
              <a:t>3</a:t>
            </a:r>
            <a:r>
              <a:rPr lang="zh-CN" altLang="en-US" sz="2400" dirty="0"/>
              <a:t>步：连续</a:t>
            </a:r>
            <a:r>
              <a:rPr lang="en-US" altLang="zh-CN" sz="2400" dirty="0"/>
              <a:t>4</a:t>
            </a:r>
            <a:r>
              <a:rPr lang="zh-CN" altLang="en-US" sz="2400" dirty="0"/>
              <a:t>个数字的组合，相当于连续</a:t>
            </a:r>
            <a:r>
              <a:rPr lang="en-US" altLang="zh-CN" sz="2400" dirty="0"/>
              <a:t>4</a:t>
            </a:r>
            <a:r>
              <a:rPr lang="zh-CN" altLang="en-US" sz="2400" dirty="0"/>
              <a:t>个字符。</a:t>
            </a:r>
            <a:endParaRPr lang="en-US" altLang="zh-CN" sz="2400" dirty="0"/>
          </a:p>
          <a:p>
            <a:r>
              <a:rPr lang="zh-CN" altLang="en-US" sz="2400" dirty="0"/>
              <a:t>例如</a:t>
            </a:r>
            <a:r>
              <a:rPr lang="en-US" altLang="zh-CN" sz="2400" dirty="0"/>
              <a:t>4020</a:t>
            </a:r>
            <a:r>
              <a:rPr lang="zh-CN" altLang="en-US" sz="2400" dirty="0"/>
              <a:t>代表”</a:t>
            </a:r>
            <a:r>
              <a:rPr lang="en-US" altLang="zh-CN" sz="2400" dirty="0" err="1"/>
              <a:t>vama</a:t>
            </a:r>
            <a:r>
              <a:rPr lang="en-US" altLang="zh-CN" sz="2400" dirty="0"/>
              <a:t>”</a:t>
            </a:r>
            <a:r>
              <a:rPr lang="zh-CN" altLang="en-US" sz="2400" dirty="0"/>
              <a:t>；</a:t>
            </a:r>
            <a:r>
              <a:rPr lang="en-US" altLang="zh-CN" sz="2400" dirty="0"/>
              <a:t>0202</a:t>
            </a:r>
            <a:r>
              <a:rPr lang="zh-CN" altLang="en-US" sz="2400" dirty="0"/>
              <a:t>代表”</a:t>
            </a:r>
            <a:r>
              <a:rPr lang="en-US" altLang="zh-CN" sz="2400" dirty="0" err="1"/>
              <a:t>amam</a:t>
            </a:r>
            <a:r>
              <a:rPr lang="en-US" altLang="zh-CN" sz="2400" dirty="0"/>
              <a:t>”</a:t>
            </a:r>
            <a:r>
              <a:rPr lang="zh-CN" altLang="en-US" sz="2400" dirty="0"/>
              <a:t>等。最后的</a:t>
            </a:r>
            <a:r>
              <a:rPr lang="en-US" altLang="zh-CN" sz="2400" dirty="0"/>
              <a:t>30</a:t>
            </a:r>
            <a:r>
              <a:rPr lang="zh-CN" altLang="en-US" sz="2400" dirty="0"/>
              <a:t>没有后续，加上</a:t>
            </a:r>
            <a:r>
              <a:rPr lang="en-US" altLang="zh-CN" sz="2400" dirty="0"/>
              <a:t>00</a:t>
            </a:r>
            <a:r>
              <a:rPr lang="zh-CN" altLang="en-US" sz="2400" dirty="0"/>
              <a:t>，组成</a:t>
            </a:r>
            <a:r>
              <a:rPr lang="en-US" altLang="zh-CN" sz="2400" dirty="0"/>
              <a:t>3000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这一步操作，是用数字代表后缀子串的高</a:t>
            </a:r>
            <a:r>
              <a:rPr lang="en-US" altLang="zh-CN" sz="2400" dirty="0">
                <a:solidFill>
                  <a:srgbClr val="FF0000"/>
                </a:solidFill>
              </a:rPr>
              <a:t>4</a:t>
            </a:r>
            <a:r>
              <a:rPr lang="zh-CN" altLang="en-US" sz="2400" dirty="0">
                <a:solidFill>
                  <a:srgbClr val="FF0000"/>
                </a:solidFill>
              </a:rPr>
              <a:t>位。</a:t>
            </a:r>
            <a:endParaRPr lang="zh-CN" altLang="en-US" sz="1600" dirty="0">
              <a:solidFill>
                <a:srgbClr val="FF0000"/>
              </a:solidFill>
            </a:endParaRPr>
          </a:p>
        </p:txBody>
      </p:sp>
      <p:pic>
        <p:nvPicPr>
          <p:cNvPr id="20482" name="Picture 2" descr="C:\Users\luo\AppData\Local\Temp\ksohtml5984\wps8.png">
            <a:extLst>
              <a:ext uri="{FF2B5EF4-FFF2-40B4-BE49-F238E27FC236}">
                <a16:creationId xmlns:a16="http://schemas.microsoft.com/office/drawing/2014/main" id="{A2C5FEBD-A5BF-4B2E-80E8-DCD239899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292" y="1417638"/>
            <a:ext cx="5789836" cy="481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D050CE78-CABC-439C-A47C-30501ED3E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10986381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14D48F-6BC9-4E06-A3B3-B246BB9D6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548680"/>
            <a:ext cx="3363292" cy="6034682"/>
          </a:xfrm>
        </p:spPr>
        <p:txBody>
          <a:bodyPr/>
          <a:lstStyle/>
          <a:p>
            <a:r>
              <a:rPr lang="en-US" altLang="zh-CN" sz="2400" dirty="0"/>
              <a:t>3</a:t>
            </a:r>
            <a:r>
              <a:rPr lang="zh-CN" altLang="en-US" sz="2400" dirty="0"/>
              <a:t>步操作后，产生的</a:t>
            </a:r>
            <a:r>
              <a:rPr lang="en-US" altLang="zh-CN" sz="2400" dirty="0"/>
              <a:t>4</a:t>
            </a:r>
            <a:r>
              <a:rPr lang="zh-CN" altLang="en-US" sz="2400" dirty="0"/>
              <a:t>个数字都不一样，能区分大小了。</a:t>
            </a:r>
            <a:endParaRPr lang="en-US" altLang="zh-CN" sz="2400" dirty="0"/>
          </a:p>
          <a:p>
            <a:r>
              <a:rPr lang="zh-CN" altLang="en-US" sz="2400" dirty="0"/>
              <a:t>结束，并进行排序，得到</a:t>
            </a:r>
            <a:r>
              <a:rPr lang="en-US" altLang="zh-CN" sz="2400" dirty="0" err="1"/>
              <a:t>rk</a:t>
            </a:r>
            <a:r>
              <a:rPr lang="en-US" altLang="zh-CN" sz="2400" dirty="0"/>
              <a:t>[] = {7, 2, 5, 1, 4, 0, 3, 6}</a:t>
            </a:r>
            <a:r>
              <a:rPr lang="zh-CN" altLang="en-US" sz="2400" dirty="0"/>
              <a:t>。</a:t>
            </a:r>
            <a:r>
              <a:rPr lang="en-US" altLang="zh-CN" sz="2400" dirty="0" err="1"/>
              <a:t>rk</a:t>
            </a:r>
            <a:r>
              <a:rPr lang="zh-CN" altLang="en-US" sz="2400" dirty="0"/>
              <a:t>是</a:t>
            </a:r>
            <a:r>
              <a:rPr lang="en-US" altLang="zh-CN" sz="2400" dirty="0"/>
              <a:t>rank</a:t>
            </a:r>
            <a:r>
              <a:rPr lang="zh-CN" altLang="en-US" sz="2400" dirty="0"/>
              <a:t>的缩写，表示“名次数组”。</a:t>
            </a:r>
            <a:r>
              <a:rPr lang="en-US" altLang="zh-CN" sz="2400" dirty="0" err="1"/>
              <a:t>rk</a:t>
            </a:r>
            <a:r>
              <a:rPr lang="en-US" altLang="zh-CN" sz="2400" dirty="0"/>
              <a:t>[]</a:t>
            </a:r>
            <a:r>
              <a:rPr lang="zh-CN" altLang="en-US" sz="2400" dirty="0"/>
              <a:t>是字符串”</a:t>
            </a:r>
            <a:r>
              <a:rPr lang="en-US" altLang="zh-CN" sz="2400" dirty="0" err="1"/>
              <a:t>vamamadn</a:t>
            </a:r>
            <a:r>
              <a:rPr lang="en-US" altLang="zh-CN" sz="2400" dirty="0"/>
              <a:t>”</a:t>
            </a:r>
            <a:r>
              <a:rPr lang="zh-CN" altLang="en-US" sz="2400" dirty="0"/>
              <a:t>的</a:t>
            </a:r>
            <a:r>
              <a:rPr lang="en-US" altLang="zh-CN" sz="2400" dirty="0"/>
              <a:t>8</a:t>
            </a:r>
            <a:r>
              <a:rPr lang="zh-CN" altLang="en-US" sz="2400" dirty="0"/>
              <a:t>个后缀子串的排序。</a:t>
            </a:r>
            <a:endParaRPr lang="en-US" altLang="zh-CN" sz="2400" dirty="0"/>
          </a:p>
          <a:p>
            <a:r>
              <a:rPr lang="zh-CN" altLang="en-US" sz="2400" dirty="0">
                <a:solidFill>
                  <a:srgbClr val="FF0000"/>
                </a:solidFill>
              </a:rPr>
              <a:t>用</a:t>
            </a:r>
            <a:r>
              <a:rPr lang="en-US" altLang="zh-CN" sz="2400" dirty="0" err="1">
                <a:solidFill>
                  <a:srgbClr val="FF0000"/>
                </a:solidFill>
              </a:rPr>
              <a:t>rk</a:t>
            </a:r>
            <a:r>
              <a:rPr lang="en-US" altLang="zh-CN" sz="2400" dirty="0">
                <a:solidFill>
                  <a:srgbClr val="FF0000"/>
                </a:solidFill>
              </a:rPr>
              <a:t>[]</a:t>
            </a:r>
            <a:r>
              <a:rPr lang="zh-CN" altLang="en-US" sz="2400" dirty="0">
                <a:solidFill>
                  <a:srgbClr val="FF0000"/>
                </a:solidFill>
              </a:rPr>
              <a:t>求后缀数组</a:t>
            </a:r>
            <a:r>
              <a:rPr lang="en-US" altLang="zh-CN" sz="2400" dirty="0" err="1">
                <a:solidFill>
                  <a:srgbClr val="FF0000"/>
                </a:solidFill>
              </a:rPr>
              <a:t>sa</a:t>
            </a:r>
            <a:r>
              <a:rPr lang="en-US" altLang="zh-CN" sz="2400" dirty="0">
                <a:solidFill>
                  <a:srgbClr val="FF0000"/>
                </a:solidFill>
              </a:rPr>
              <a:t>[]={ 5, 3, 1, 6, 4, 2, 7, 0}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pic>
        <p:nvPicPr>
          <p:cNvPr id="20482" name="Picture 2" descr="C:\Users\luo\AppData\Local\Temp\ksohtml5984\wps8.png">
            <a:extLst>
              <a:ext uri="{FF2B5EF4-FFF2-40B4-BE49-F238E27FC236}">
                <a16:creationId xmlns:a16="http://schemas.microsoft.com/office/drawing/2014/main" id="{A2C5FEBD-A5BF-4B2E-80E8-DCD239899C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3292" y="1417638"/>
            <a:ext cx="5789836" cy="481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A33F4A-6479-412D-9A54-CD769F624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3561318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B5A329-CC30-4E5E-9420-5F4F046D7F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solidFill>
                  <a:srgbClr val="0070C0"/>
                </a:solidFill>
              </a:rPr>
              <a:t>一个问题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C13E2E-A0B0-45FA-A8F0-3DA898EAD9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但是，</a:t>
            </a:r>
            <a:r>
              <a:rPr lang="zh-CN" altLang="en-US" dirty="0"/>
              <a:t>字符串可能很长，例如包含</a:t>
            </a:r>
            <a:r>
              <a:rPr lang="en-US" altLang="zh-CN" dirty="0"/>
              <a:t>1</a:t>
            </a:r>
            <a:r>
              <a:rPr lang="zh-CN" altLang="en-US" dirty="0"/>
              <a:t>万个字符，那么在最后一步，产生的每个数字都有</a:t>
            </a:r>
            <a:r>
              <a:rPr lang="en-US" altLang="zh-CN" dirty="0"/>
              <a:t>10000</a:t>
            </a:r>
            <a:r>
              <a:rPr lang="zh-CN" altLang="en-US" dirty="0"/>
              <a:t>位，是个天文数字，根本无法存储和排序。</a:t>
            </a:r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解决方案：</a:t>
            </a:r>
            <a:r>
              <a:rPr lang="zh-CN" altLang="en-US" dirty="0"/>
              <a:t>在每一步操作后，就对组合数字进行排序，用序号产生一个新数字；然后用新数字再进行下一步操作。</a:t>
            </a:r>
          </a:p>
          <a:p>
            <a:endParaRPr lang="zh-CN" altLang="en-US" dirty="0"/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1B029C-086A-4272-A302-4E1849D57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66105422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5A7189-264C-4368-BCA6-E0D2DE180D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556792"/>
            <a:ext cx="2367582" cy="4525963"/>
          </a:xfrm>
        </p:spPr>
        <p:txBody>
          <a:bodyPr/>
          <a:lstStyle/>
          <a:p>
            <a:r>
              <a:rPr lang="zh-CN" altLang="en-US" sz="2800" dirty="0"/>
              <a:t>每一步排序后产生的新数字，实际上仍然是对后缀子串的高位的排序。</a:t>
            </a:r>
            <a:endParaRPr lang="en-US" altLang="zh-CN" sz="2800" dirty="0"/>
          </a:p>
          <a:p>
            <a:r>
              <a:rPr lang="zh-CN" altLang="en-US" sz="2800" dirty="0"/>
              <a:t>最后的结果和前图一样</a:t>
            </a:r>
          </a:p>
          <a:p>
            <a:endParaRPr lang="zh-CN" altLang="en-US" sz="2800" dirty="0"/>
          </a:p>
        </p:txBody>
      </p:sp>
      <p:pic>
        <p:nvPicPr>
          <p:cNvPr id="21506" name="Picture 2" descr="C:\Users\luo\AppData\Local\Temp\ksohtml5984\wps9.png">
            <a:extLst>
              <a:ext uri="{FF2B5EF4-FFF2-40B4-BE49-F238E27FC236}">
                <a16:creationId xmlns:a16="http://schemas.microsoft.com/office/drawing/2014/main" id="{199BD866-4F9F-4836-B18F-00C15E60F4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1110" y="392112"/>
            <a:ext cx="6419850" cy="6191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C17B9322-3B12-468D-8C8C-B1DC7D8AB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511" y="665411"/>
            <a:ext cx="2098576" cy="781547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改进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C0B6289-4CD2-44DC-878F-3938E3AAF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124200" y="6465888"/>
            <a:ext cx="2895600" cy="476250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华东理工大学 罗勇军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6319379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标题 1">
            <a:extLst>
              <a:ext uri="{FF2B5EF4-FFF2-40B4-BE49-F238E27FC236}">
                <a16:creationId xmlns:a16="http://schemas.microsoft.com/office/drawing/2014/main" id="{E7DB747D-259C-4D82-9BDD-25D4059A59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83764"/>
            <a:ext cx="8229600" cy="648073"/>
          </a:xfrm>
        </p:spPr>
        <p:txBody>
          <a:bodyPr/>
          <a:lstStyle/>
          <a:p>
            <a:r>
              <a:rPr lang="en-US" altLang="zh-CN" sz="3600" dirty="0">
                <a:solidFill>
                  <a:srgbClr val="0070C0"/>
                </a:solidFill>
              </a:rPr>
              <a:t>String</a:t>
            </a:r>
            <a:r>
              <a:rPr lang="zh-CN" altLang="en-US" sz="3600" dirty="0">
                <a:solidFill>
                  <a:srgbClr val="0070C0"/>
                </a:solidFill>
              </a:rPr>
              <a:t>类</a:t>
            </a:r>
          </a:p>
        </p:txBody>
      </p:sp>
      <p:sp>
        <p:nvSpPr>
          <p:cNvPr id="21507" name="内容占位符 2">
            <a:extLst>
              <a:ext uri="{FF2B5EF4-FFF2-40B4-BE49-F238E27FC236}">
                <a16:creationId xmlns:a16="http://schemas.microsoft.com/office/drawing/2014/main" id="{38C9181B-4499-422C-B408-7D304C9CA83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836712"/>
            <a:ext cx="8435280" cy="5937524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800" dirty="0" err="1"/>
              <a:t>poj</a:t>
            </a:r>
            <a:r>
              <a:rPr lang="en-US" altLang="zh-CN" sz="2800" dirty="0"/>
              <a:t> 3981</a:t>
            </a:r>
            <a:r>
              <a:rPr lang="zh-CN" altLang="en-US" sz="2800" dirty="0"/>
              <a:t>：读一个字符串，把所有</a:t>
            </a:r>
            <a:r>
              <a:rPr lang="en-US" altLang="zh-CN" sz="2800" dirty="0"/>
              <a:t>"you"</a:t>
            </a:r>
            <a:r>
              <a:rPr lang="zh-CN" altLang="en-US" sz="2800" dirty="0"/>
              <a:t>替换成</a:t>
            </a:r>
            <a:r>
              <a:rPr lang="en-US" altLang="zh-CN" sz="2800" dirty="0"/>
              <a:t>"we"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#include&lt;bits/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stdc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++.h&gt;</a:t>
            </a:r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using namespace std;</a:t>
            </a:r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int main(){</a:t>
            </a:r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24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string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str;</a:t>
            </a:r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int pos;</a:t>
            </a:r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while(</a:t>
            </a:r>
            <a:r>
              <a:rPr lang="en-US" altLang="zh-CN" sz="24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getline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cin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str)){</a:t>
            </a:r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while((pos=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str.</a:t>
            </a:r>
            <a:r>
              <a:rPr lang="en-US" altLang="zh-CN" sz="24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find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("you")) != -1)</a:t>
            </a:r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str.</a:t>
            </a:r>
            <a:r>
              <a:rPr lang="en-US" altLang="zh-CN" sz="2400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replace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(pos, 3, "we");</a:t>
            </a:r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cout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&lt;&lt;str&lt;&lt;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endl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0;</a:t>
            </a:r>
          </a:p>
          <a:p>
            <a:pPr marL="400050" lvl="1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5A93441-09D3-40FC-8F96-A89583C78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97EE3B-5CF4-4BD8-9D16-D5F7D051F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产生的新数字有多大？</a:t>
            </a:r>
            <a:endParaRPr lang="en-US" altLang="zh-CN" dirty="0"/>
          </a:p>
          <a:p>
            <a:r>
              <a:rPr lang="zh-CN" altLang="en-US" dirty="0"/>
              <a:t>假设字符串长度</a:t>
            </a:r>
            <a:r>
              <a:rPr lang="en-US" altLang="zh-CN" dirty="0"/>
              <a:t>n = 1</a:t>
            </a:r>
            <a:r>
              <a:rPr lang="zh-CN" altLang="en-US" dirty="0"/>
              <a:t>万，即每一步处理</a:t>
            </a:r>
            <a:r>
              <a:rPr lang="en-US" altLang="zh-CN" dirty="0"/>
              <a:t>1</a:t>
            </a:r>
            <a:r>
              <a:rPr lang="zh-CN" altLang="en-US" dirty="0"/>
              <a:t>万个数，那么产生的新数字是对这</a:t>
            </a:r>
            <a:r>
              <a:rPr lang="en-US" altLang="zh-CN" dirty="0"/>
              <a:t>1</a:t>
            </a:r>
            <a:r>
              <a:rPr lang="zh-CN" altLang="en-US" dirty="0"/>
              <a:t>万个数的排序结果，最大就是</a:t>
            </a:r>
            <a:r>
              <a:rPr lang="en-US" altLang="zh-CN" dirty="0"/>
              <a:t>10000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每一步的排序，只是对</a:t>
            </a:r>
            <a:r>
              <a:rPr lang="en-US" altLang="zh-CN" dirty="0"/>
              <a:t>1</a:t>
            </a:r>
            <a:r>
              <a:rPr lang="zh-CN" altLang="en-US" dirty="0"/>
              <a:t>万个大小在</a:t>
            </a:r>
            <a:r>
              <a:rPr lang="en-US" altLang="zh-CN" dirty="0"/>
              <a:t>1~10000</a:t>
            </a:r>
            <a:r>
              <a:rPr lang="zh-CN" altLang="en-US" dirty="0"/>
              <a:t>之间的数字进行排序。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1DA5752-3E79-48B5-8A0C-E44FB7877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42669368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2BD27B-9312-43A7-9287-B205937C5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solidFill>
                  <a:srgbClr val="0070C0"/>
                </a:solidFill>
              </a:rPr>
              <a:t>复杂度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7BD0F4-5786-4CF3-BA41-1631C0992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每一步都递增</a:t>
            </a:r>
            <a:r>
              <a:rPr lang="en-US" altLang="zh-CN" dirty="0"/>
              <a:t>2</a:t>
            </a:r>
            <a:r>
              <a:rPr lang="zh-CN" altLang="en-US" dirty="0"/>
              <a:t>倍，所以总步骤一共只有</a:t>
            </a:r>
            <a:r>
              <a:rPr lang="en-US" altLang="zh-CN" dirty="0"/>
              <a:t>log(n)</a:t>
            </a:r>
            <a:r>
              <a:rPr lang="zh-CN" altLang="en-US" dirty="0"/>
              <a:t>次。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在每一步中，排序得到</a:t>
            </a:r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见后面的讨论：</a:t>
            </a:r>
            <a:endParaRPr lang="en-US" altLang="zh-CN" dirty="0"/>
          </a:p>
          <a:p>
            <a:pPr marL="400050" lvl="1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方法</a:t>
            </a:r>
            <a:r>
              <a:rPr lang="en-US" altLang="zh-CN" dirty="0"/>
              <a:t>1</a:t>
            </a:r>
            <a:r>
              <a:rPr lang="zh-CN" altLang="en-US" dirty="0"/>
              <a:t>：用</a:t>
            </a:r>
            <a:r>
              <a:rPr lang="en-US" altLang="zh-CN" dirty="0"/>
              <a:t>sort</a:t>
            </a:r>
            <a:r>
              <a:rPr lang="zh-CN" altLang="en-US" dirty="0"/>
              <a:t>排序。</a:t>
            </a:r>
            <a:endParaRPr lang="en-US" altLang="zh-CN" dirty="0"/>
          </a:p>
          <a:p>
            <a:pPr marL="400050" lvl="1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方法</a:t>
            </a:r>
            <a:r>
              <a:rPr lang="en-US" altLang="zh-CN" dirty="0"/>
              <a:t>2</a:t>
            </a:r>
            <a:r>
              <a:rPr lang="zh-CN" altLang="en-US" dirty="0"/>
              <a:t>：用基数排序。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75833A0-17ED-4978-873B-3A197450E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93237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2BD27B-9312-43A7-9287-B205937C5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核心数据：</a:t>
            </a:r>
            <a:r>
              <a:rPr lang="en-US" altLang="zh-CN" sz="3600" dirty="0" err="1">
                <a:solidFill>
                  <a:srgbClr val="0070C0"/>
                </a:solidFill>
              </a:rPr>
              <a:t>rk</a:t>
            </a:r>
            <a:r>
              <a:rPr lang="en-US" altLang="zh-CN" sz="3600" dirty="0">
                <a:solidFill>
                  <a:srgbClr val="0070C0"/>
                </a:solidFill>
              </a:rPr>
              <a:t>[]</a:t>
            </a:r>
            <a:r>
              <a:rPr lang="zh-CN" altLang="en-US" sz="3600" dirty="0">
                <a:solidFill>
                  <a:srgbClr val="0070C0"/>
                </a:solidFill>
              </a:rPr>
              <a:t>和</a:t>
            </a:r>
            <a:r>
              <a:rPr lang="en-US" altLang="zh-CN" sz="3600" dirty="0" err="1">
                <a:solidFill>
                  <a:srgbClr val="0070C0"/>
                </a:solidFill>
              </a:rPr>
              <a:t>sa</a:t>
            </a:r>
            <a:r>
              <a:rPr lang="en-US" altLang="zh-CN" sz="3600" dirty="0">
                <a:solidFill>
                  <a:srgbClr val="0070C0"/>
                </a:solidFill>
              </a:rPr>
              <a:t>[]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7BD0F4-5786-4CF3-BA41-1631C0992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sa</a:t>
            </a:r>
            <a:r>
              <a:rPr lang="en-US" altLang="zh-CN" dirty="0"/>
              <a:t>[]</a:t>
            </a:r>
            <a:r>
              <a:rPr lang="zh-CN" altLang="en-US" dirty="0"/>
              <a:t>：后缀数组</a:t>
            </a:r>
            <a:r>
              <a:rPr lang="en-US" altLang="zh-CN" dirty="0"/>
              <a:t>suffix array</a:t>
            </a:r>
            <a:r>
              <a:rPr lang="zh-CN" altLang="en-US" dirty="0"/>
              <a:t>。保存</a:t>
            </a:r>
            <a:r>
              <a:rPr lang="en-US" altLang="zh-CN" dirty="0"/>
              <a:t>0 ~ n-1</a:t>
            </a:r>
            <a:r>
              <a:rPr lang="zh-CN" altLang="en-US" dirty="0"/>
              <a:t>的全排列，含义是，把所有后缀按字典序排序后，后缀在原串中的位置。</a:t>
            </a:r>
            <a:endParaRPr lang="en-US" altLang="zh-CN" dirty="0"/>
          </a:p>
          <a:p>
            <a:r>
              <a:rPr lang="zh-CN" altLang="en-US" dirty="0"/>
              <a:t>性质：</a:t>
            </a:r>
            <a:r>
              <a:rPr lang="en-US" altLang="zh-CN" dirty="0"/>
              <a:t>suffix(</a:t>
            </a:r>
            <a:r>
              <a:rPr lang="en-US" altLang="zh-CN" dirty="0" err="1"/>
              <a:t>sa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]) &lt; suffix(</a:t>
            </a:r>
            <a:r>
              <a:rPr lang="en-US" altLang="zh-CN" dirty="0" err="1"/>
              <a:t>sa</a:t>
            </a:r>
            <a:r>
              <a:rPr lang="en-US" altLang="zh-CN" dirty="0"/>
              <a:t>[i+1])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 err="1"/>
              <a:t>sa</a:t>
            </a:r>
            <a:r>
              <a:rPr lang="en-US" altLang="zh-CN" dirty="0"/>
              <a:t>[]</a:t>
            </a:r>
            <a:r>
              <a:rPr lang="zh-CN" altLang="en-US" dirty="0"/>
              <a:t>记录“位置”：</a:t>
            </a:r>
            <a:endParaRPr lang="en-US" altLang="zh-CN" dirty="0"/>
          </a:p>
          <a:p>
            <a:pPr lvl="1"/>
            <a:r>
              <a:rPr lang="zh-CN" altLang="en-US" dirty="0"/>
              <a:t>“排第</a:t>
            </a:r>
            <a:r>
              <a:rPr lang="en-US" altLang="zh-CN" dirty="0" err="1"/>
              <a:t>i</a:t>
            </a:r>
            <a:r>
              <a:rPr lang="zh-CN" altLang="en-US" dirty="0"/>
              <a:t>的是谁？”</a:t>
            </a:r>
            <a:endParaRPr lang="en-US" altLang="zh-CN" dirty="0"/>
          </a:p>
          <a:p>
            <a:pPr lvl="1"/>
            <a:r>
              <a:rPr lang="en-US" altLang="zh-CN" dirty="0"/>
              <a:t>“</a:t>
            </a:r>
            <a:r>
              <a:rPr lang="zh-CN" altLang="en-US" dirty="0"/>
              <a:t>排第</a:t>
            </a:r>
            <a:r>
              <a:rPr lang="en-US" altLang="zh-CN" dirty="0" err="1"/>
              <a:t>i</a:t>
            </a:r>
            <a:r>
              <a:rPr lang="zh-CN" altLang="en-US" dirty="0"/>
              <a:t>的后缀子串在原串的</a:t>
            </a:r>
            <a:r>
              <a:rPr lang="en-US" altLang="zh-CN" dirty="0" err="1"/>
              <a:t>sa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]</a:t>
            </a:r>
            <a:r>
              <a:rPr lang="zh-CN" altLang="en-US" dirty="0"/>
              <a:t>这个位置。”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45348CC-12D9-44D1-897F-DF62E6D2B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72340576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7BD0F4-5786-4CF3-BA41-1631C0992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：名次数组</a:t>
            </a:r>
            <a:r>
              <a:rPr lang="en-US" altLang="zh-CN" dirty="0"/>
              <a:t>rank array</a:t>
            </a:r>
            <a:r>
              <a:rPr lang="zh-CN" altLang="en-US" dirty="0"/>
              <a:t>。最后得到的</a:t>
            </a:r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也是</a:t>
            </a:r>
            <a:r>
              <a:rPr lang="en-US" altLang="zh-CN" dirty="0"/>
              <a:t>0 ~ n-1</a:t>
            </a:r>
            <a:r>
              <a:rPr lang="zh-CN" altLang="en-US" dirty="0"/>
              <a:t>的全排列，保存</a:t>
            </a:r>
            <a:r>
              <a:rPr lang="en-US" altLang="zh-CN" dirty="0"/>
              <a:t>suffix(</a:t>
            </a:r>
            <a:r>
              <a:rPr lang="en-US" altLang="zh-CN" dirty="0" err="1"/>
              <a:t>i</a:t>
            </a:r>
            <a:r>
              <a:rPr lang="en-US" altLang="zh-CN" dirty="0"/>
              <a:t>)</a:t>
            </a:r>
            <a:r>
              <a:rPr lang="zh-CN" altLang="en-US" dirty="0"/>
              <a:t>在所有后缀中按字典序排序的“名次”。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记录“排名”：</a:t>
            </a:r>
            <a:endParaRPr lang="en-US" altLang="zh-CN" dirty="0"/>
          </a:p>
          <a:p>
            <a:pPr lvl="1"/>
            <a:r>
              <a:rPr lang="zh-CN" altLang="en-US" dirty="0"/>
              <a:t>“第</a:t>
            </a:r>
            <a:r>
              <a:rPr lang="en-US" altLang="zh-CN" dirty="0" err="1"/>
              <a:t>i</a:t>
            </a:r>
            <a:r>
              <a:rPr lang="zh-CN" altLang="en-US" dirty="0"/>
              <a:t>个后缀子串排第几？”</a:t>
            </a:r>
            <a:endParaRPr lang="en-US" altLang="zh-CN" dirty="0"/>
          </a:p>
          <a:p>
            <a:pPr lvl="1"/>
            <a:r>
              <a:rPr lang="en-US" altLang="zh-CN" dirty="0"/>
              <a:t>“</a:t>
            </a:r>
            <a:r>
              <a:rPr lang="zh-CN" altLang="en-US" dirty="0"/>
              <a:t>原串从头数第</a:t>
            </a:r>
            <a:r>
              <a:rPr lang="en-US" altLang="zh-CN" dirty="0" err="1"/>
              <a:t>i</a:t>
            </a:r>
            <a:r>
              <a:rPr lang="zh-CN" altLang="en-US" dirty="0"/>
              <a:t>个后缀子串，排名是</a:t>
            </a:r>
            <a:r>
              <a:rPr lang="en-US" altLang="zh-CN" dirty="0" err="1"/>
              <a:t>rk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]</a:t>
            </a:r>
            <a:r>
              <a:rPr lang="zh-CN" altLang="en-US" dirty="0"/>
              <a:t>。</a:t>
            </a:r>
            <a:r>
              <a:rPr lang="en-US" altLang="zh-CN" dirty="0"/>
              <a:t>”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2926A9-9332-489A-AF95-0C364890C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2784553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9BF179-14DD-4C81-A7D5-8668966A1D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000" dirty="0" err="1">
                <a:solidFill>
                  <a:srgbClr val="0070C0"/>
                </a:solidFill>
              </a:rPr>
              <a:t>rk</a:t>
            </a:r>
            <a:r>
              <a:rPr lang="en-US" altLang="zh-CN" sz="4000" dirty="0">
                <a:solidFill>
                  <a:srgbClr val="0070C0"/>
                </a:solidFill>
              </a:rPr>
              <a:t>[]</a:t>
            </a:r>
            <a:r>
              <a:rPr lang="zh-CN" altLang="en-US" sz="4000" dirty="0">
                <a:solidFill>
                  <a:srgbClr val="0070C0"/>
                </a:solidFill>
              </a:rPr>
              <a:t>和</a:t>
            </a:r>
            <a:r>
              <a:rPr lang="en-US" altLang="zh-CN" sz="4000" dirty="0" err="1">
                <a:solidFill>
                  <a:srgbClr val="0070C0"/>
                </a:solidFill>
              </a:rPr>
              <a:t>sa</a:t>
            </a:r>
            <a:r>
              <a:rPr lang="en-US" altLang="zh-CN" sz="4000" dirty="0">
                <a:solidFill>
                  <a:srgbClr val="0070C0"/>
                </a:solidFill>
              </a:rPr>
              <a:t>[]</a:t>
            </a:r>
            <a:r>
              <a:rPr lang="zh-CN" altLang="en-US" sz="4000" dirty="0">
                <a:solidFill>
                  <a:srgbClr val="0070C0"/>
                </a:solidFill>
              </a:rPr>
              <a:t> 互为逆运算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FFE07F-1CB8-4C21-9270-8E2BC07DB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52" y="1600200"/>
            <a:ext cx="6412056" cy="4525963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）用</a:t>
            </a:r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推导</a:t>
            </a:r>
            <a:r>
              <a:rPr lang="en-US" altLang="zh-CN" dirty="0" err="1"/>
              <a:t>sa</a:t>
            </a:r>
            <a:r>
              <a:rPr lang="en-US" altLang="zh-CN" dirty="0"/>
              <a:t>[]</a:t>
            </a:r>
            <a:r>
              <a:rPr lang="zh-CN" altLang="en-US" dirty="0"/>
              <a:t>：  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for(int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&lt;n;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++)   </a:t>
            </a:r>
          </a:p>
          <a:p>
            <a:pPr marL="0" indent="0">
              <a:buNone/>
            </a:pP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]] =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）用</a:t>
            </a:r>
            <a:r>
              <a:rPr lang="en-US" altLang="zh-CN" dirty="0" err="1"/>
              <a:t>sa</a:t>
            </a:r>
            <a:r>
              <a:rPr lang="en-US" altLang="zh-CN" dirty="0"/>
              <a:t>[]</a:t>
            </a:r>
            <a:r>
              <a:rPr lang="zh-CN" altLang="en-US" dirty="0"/>
              <a:t>推导</a:t>
            </a:r>
            <a:r>
              <a:rPr lang="en-US" altLang="zh-CN" dirty="0" err="1"/>
              <a:t>rk</a:t>
            </a:r>
            <a:r>
              <a:rPr lang="en-US" altLang="zh-CN" dirty="0"/>
              <a:t>[]</a:t>
            </a:r>
            <a:r>
              <a:rPr lang="zh-CN" altLang="en-US" dirty="0"/>
              <a:t>：  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for(int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&lt;n;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++)  </a:t>
            </a:r>
          </a:p>
          <a:p>
            <a:pPr marL="0" indent="0">
              <a:buNone/>
            </a:pP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]] = </a:t>
            </a:r>
            <a:r>
              <a:rPr lang="en-US" altLang="zh-CN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B9BDC0-9174-45A2-8707-031C6F9EC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37890" name="Picture 2" descr="ä½ ä¸­ææ çå¾åç»æ">
            <a:extLst>
              <a:ext uri="{FF2B5EF4-FFF2-40B4-BE49-F238E27FC236}">
                <a16:creationId xmlns:a16="http://schemas.microsoft.com/office/drawing/2014/main" id="{FF45A72C-BF43-4962-9CD9-4C570A400D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7863" y="4448299"/>
            <a:ext cx="2793985" cy="2273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86985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0F3C2C-5D59-4F22-A0A1-E1D9804C2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solidFill>
                  <a:srgbClr val="0070C0"/>
                </a:solidFill>
              </a:rPr>
              <a:t>排序求</a:t>
            </a:r>
            <a:r>
              <a:rPr lang="en-US" altLang="zh-CN" sz="4000" dirty="0" err="1">
                <a:solidFill>
                  <a:srgbClr val="0070C0"/>
                </a:solidFill>
              </a:rPr>
              <a:t>rk</a:t>
            </a:r>
            <a:r>
              <a:rPr lang="en-US" altLang="zh-CN" sz="4000" dirty="0">
                <a:solidFill>
                  <a:srgbClr val="0070C0"/>
                </a:solidFill>
              </a:rPr>
              <a:t>[]</a:t>
            </a:r>
            <a:endParaRPr lang="zh-CN" altLang="en-US" sz="4000" dirty="0">
              <a:solidFill>
                <a:srgbClr val="0070C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CE59A3-A250-43F4-A8BA-B9541782E7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方法</a:t>
            </a:r>
            <a:r>
              <a:rPr lang="en-US" altLang="zh-CN" dirty="0"/>
              <a:t>1</a:t>
            </a:r>
            <a:r>
              <a:rPr lang="zh-CN" altLang="en-US" dirty="0"/>
              <a:t>：用</a:t>
            </a:r>
            <a:r>
              <a:rPr lang="en-US" altLang="zh-CN" dirty="0"/>
              <a:t>sort</a:t>
            </a:r>
            <a:r>
              <a:rPr lang="zh-CN" altLang="en-US" dirty="0"/>
              <a:t>排序。</a:t>
            </a:r>
            <a:endParaRPr lang="en-US" altLang="zh-CN" dirty="0"/>
          </a:p>
          <a:p>
            <a:r>
              <a:rPr lang="zh-CN" altLang="en-US" dirty="0"/>
              <a:t>方法</a:t>
            </a:r>
            <a:r>
              <a:rPr lang="en-US" altLang="zh-CN" dirty="0"/>
              <a:t>2</a:t>
            </a:r>
            <a:r>
              <a:rPr lang="zh-CN" altLang="en-US" dirty="0"/>
              <a:t>：用基数排序。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sz="2800" dirty="0"/>
              <a:t>在 “最长公共子串”问题</a:t>
            </a:r>
            <a:r>
              <a:rPr lang="en-US" altLang="zh-CN" sz="2800" dirty="0" err="1"/>
              <a:t>hdu</a:t>
            </a:r>
            <a:r>
              <a:rPr lang="en-US" altLang="zh-CN" sz="2800" dirty="0"/>
              <a:t> 1403</a:t>
            </a:r>
            <a:r>
              <a:rPr lang="zh-CN" altLang="en-US" sz="2800" dirty="0"/>
              <a:t>中，分别提交用</a:t>
            </a:r>
            <a:r>
              <a:rPr lang="en-US" altLang="zh-CN" sz="2800" dirty="0"/>
              <a:t>sort()</a:t>
            </a:r>
            <a:r>
              <a:rPr lang="zh-CN" altLang="en-US" sz="2800" dirty="0"/>
              <a:t>和基数排序两种方案的倍增法程序，执行时间分别是</a:t>
            </a:r>
            <a:r>
              <a:rPr lang="en-US" altLang="zh-CN" sz="2800" dirty="0"/>
              <a:t>1000ms</a:t>
            </a:r>
            <a:r>
              <a:rPr lang="zh-CN" altLang="en-US" sz="2800" dirty="0"/>
              <a:t>和</a:t>
            </a:r>
            <a:r>
              <a:rPr lang="en-US" altLang="zh-CN" sz="2800" dirty="0"/>
              <a:t>80ms</a:t>
            </a:r>
            <a:r>
              <a:rPr lang="zh-CN" altLang="en-US" sz="2800" dirty="0"/>
              <a:t>。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5E4FAB-1A9A-4F70-A906-C527AA4C0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67508403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84B808-D48A-4C19-897E-6B75EC50A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4000" dirty="0">
                <a:solidFill>
                  <a:srgbClr val="FF0000"/>
                </a:solidFill>
              </a:rPr>
              <a:t>基数排序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06CEEF-446A-4315-B778-FE2DE0B883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思路：先比较低位再比较高位</a:t>
            </a:r>
          </a:p>
          <a:p>
            <a:r>
              <a:rPr lang="zh-CN" altLang="en-US" dirty="0"/>
              <a:t>例如排序</a:t>
            </a:r>
            <a:r>
              <a:rPr lang="en-US" altLang="zh-CN" dirty="0"/>
              <a:t>{47, 23, 19, 17, 31}</a:t>
            </a:r>
            <a:r>
              <a:rPr lang="zh-CN" altLang="en-US" dirty="0"/>
              <a:t>：</a:t>
            </a:r>
          </a:p>
          <a:p>
            <a:pPr marL="400050" lvl="1" indent="0">
              <a:buNone/>
            </a:pPr>
            <a:r>
              <a:rPr lang="zh-CN" altLang="en-US" sz="2400" dirty="0"/>
              <a:t>第</a:t>
            </a:r>
            <a:r>
              <a:rPr lang="en-US" altLang="zh-CN" sz="2400" dirty="0"/>
              <a:t>1</a:t>
            </a:r>
            <a:r>
              <a:rPr lang="zh-CN" altLang="en-US" sz="2400" dirty="0"/>
              <a:t>步：先按个位大小排序，得到</a:t>
            </a:r>
            <a:r>
              <a:rPr lang="en-US" altLang="zh-CN" sz="2400" dirty="0"/>
              <a:t>{31, 23, 47, 17, 19}</a:t>
            </a:r>
            <a:r>
              <a:rPr lang="zh-CN" altLang="en-US" sz="2400" dirty="0"/>
              <a:t>；</a:t>
            </a:r>
          </a:p>
          <a:p>
            <a:pPr marL="400050" lvl="1" indent="0">
              <a:buNone/>
            </a:pPr>
            <a:r>
              <a:rPr lang="zh-CN" altLang="en-US" sz="2400" dirty="0"/>
              <a:t>第</a:t>
            </a:r>
            <a:r>
              <a:rPr lang="en-US" altLang="zh-CN" sz="2400" dirty="0"/>
              <a:t>2</a:t>
            </a:r>
            <a:r>
              <a:rPr lang="zh-CN" altLang="en-US" sz="2400" dirty="0"/>
              <a:t>步：再按十位大小排序，得到</a:t>
            </a:r>
            <a:r>
              <a:rPr lang="en-US" altLang="zh-CN" sz="2400" dirty="0"/>
              <a:t>{17, 19, 23, 31, 47}</a:t>
            </a:r>
            <a:r>
              <a:rPr lang="zh-CN" altLang="en-US" sz="2400" dirty="0"/>
              <a:t>，结束，得到有序排列。</a:t>
            </a:r>
          </a:p>
          <a:p>
            <a:endParaRPr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EDF27466-7CC4-4635-B2E8-1965302C68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938160"/>
              </p:ext>
            </p:extLst>
          </p:nvPr>
        </p:nvGraphicFramePr>
        <p:xfrm>
          <a:off x="1115616" y="4581128"/>
          <a:ext cx="7139136" cy="1645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53123">
                  <a:extLst>
                    <a:ext uri="{9D8B030D-6E8A-4147-A177-3AD203B41FA5}">
                      <a16:colId xmlns:a16="http://schemas.microsoft.com/office/drawing/2014/main" val="1333350067"/>
                    </a:ext>
                  </a:extLst>
                </a:gridCol>
                <a:gridCol w="476073">
                  <a:extLst>
                    <a:ext uri="{9D8B030D-6E8A-4147-A177-3AD203B41FA5}">
                      <a16:colId xmlns:a16="http://schemas.microsoft.com/office/drawing/2014/main" val="2104704559"/>
                    </a:ext>
                  </a:extLst>
                </a:gridCol>
                <a:gridCol w="759566">
                  <a:extLst>
                    <a:ext uri="{9D8B030D-6E8A-4147-A177-3AD203B41FA5}">
                      <a16:colId xmlns:a16="http://schemas.microsoft.com/office/drawing/2014/main" val="3897049032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592620054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2401586664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144941051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3344294869"/>
                    </a:ext>
                  </a:extLst>
                </a:gridCol>
                <a:gridCol w="598268">
                  <a:extLst>
                    <a:ext uri="{9D8B030D-6E8A-4147-A177-3AD203B41FA5}">
                      <a16:colId xmlns:a16="http://schemas.microsoft.com/office/drawing/2014/main" val="1627649792"/>
                    </a:ext>
                  </a:extLst>
                </a:gridCol>
                <a:gridCol w="727306">
                  <a:extLst>
                    <a:ext uri="{9D8B030D-6E8A-4147-A177-3AD203B41FA5}">
                      <a16:colId xmlns:a16="http://schemas.microsoft.com/office/drawing/2014/main" val="315328102"/>
                    </a:ext>
                  </a:extLst>
                </a:gridCol>
                <a:gridCol w="621730">
                  <a:extLst>
                    <a:ext uri="{9D8B030D-6E8A-4147-A177-3AD203B41FA5}">
                      <a16:colId xmlns:a16="http://schemas.microsoft.com/office/drawing/2014/main" val="521472878"/>
                    </a:ext>
                  </a:extLst>
                </a:gridCol>
                <a:gridCol w="621730">
                  <a:extLst>
                    <a:ext uri="{9D8B030D-6E8A-4147-A177-3AD203B41FA5}">
                      <a16:colId xmlns:a16="http://schemas.microsoft.com/office/drawing/2014/main" val="3087926611"/>
                    </a:ext>
                  </a:extLst>
                </a:gridCol>
              </a:tblGrid>
              <a:tr h="310613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格子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868751"/>
                  </a:ext>
                </a:extLst>
              </a:tr>
              <a:tr h="50827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第</a:t>
                      </a: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步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31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17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250745"/>
                  </a:ext>
                </a:extLst>
              </a:tr>
              <a:tr h="50827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第</a:t>
                      </a: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步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17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31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327203"/>
                  </a:ext>
                </a:extLst>
              </a:tr>
            </a:tbl>
          </a:graphicData>
        </a:graphic>
      </p:graphicFrame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33C0C7-E5EC-4CB0-B195-430E078E0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91407705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FD799B-9BC3-4F7C-BE14-138A0E856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借用“哈希”的思路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F75E844-AA9B-4B9F-B012-29872588F2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上述操作并不是用比较的方法得到的，而是用“哈希”的思路：直接把数字放到对应的“格子”里，第</a:t>
            </a:r>
            <a:r>
              <a:rPr lang="en-US" altLang="zh-CN" dirty="0"/>
              <a:t>1</a:t>
            </a:r>
            <a:r>
              <a:rPr lang="zh-CN" altLang="en-US" dirty="0"/>
              <a:t>步按个位放，第</a:t>
            </a:r>
            <a:r>
              <a:rPr lang="en-US" altLang="zh-CN" dirty="0"/>
              <a:t>2</a:t>
            </a:r>
            <a:r>
              <a:rPr lang="zh-CN" altLang="en-US" dirty="0"/>
              <a:t>步按十位放。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9A1DB33-1D5A-4656-A9BF-AEAC5FADD7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7516416"/>
              </p:ext>
            </p:extLst>
          </p:nvPr>
        </p:nvGraphicFramePr>
        <p:xfrm>
          <a:off x="1187624" y="4591392"/>
          <a:ext cx="7139136" cy="164592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53123">
                  <a:extLst>
                    <a:ext uri="{9D8B030D-6E8A-4147-A177-3AD203B41FA5}">
                      <a16:colId xmlns:a16="http://schemas.microsoft.com/office/drawing/2014/main" val="1333350067"/>
                    </a:ext>
                  </a:extLst>
                </a:gridCol>
                <a:gridCol w="476073">
                  <a:extLst>
                    <a:ext uri="{9D8B030D-6E8A-4147-A177-3AD203B41FA5}">
                      <a16:colId xmlns:a16="http://schemas.microsoft.com/office/drawing/2014/main" val="2104704559"/>
                    </a:ext>
                  </a:extLst>
                </a:gridCol>
                <a:gridCol w="759566">
                  <a:extLst>
                    <a:ext uri="{9D8B030D-6E8A-4147-A177-3AD203B41FA5}">
                      <a16:colId xmlns:a16="http://schemas.microsoft.com/office/drawing/2014/main" val="3897049032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592620054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2401586664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144941051"/>
                    </a:ext>
                  </a:extLst>
                </a:gridCol>
                <a:gridCol w="595335">
                  <a:extLst>
                    <a:ext uri="{9D8B030D-6E8A-4147-A177-3AD203B41FA5}">
                      <a16:colId xmlns:a16="http://schemas.microsoft.com/office/drawing/2014/main" val="3344294869"/>
                    </a:ext>
                  </a:extLst>
                </a:gridCol>
                <a:gridCol w="598268">
                  <a:extLst>
                    <a:ext uri="{9D8B030D-6E8A-4147-A177-3AD203B41FA5}">
                      <a16:colId xmlns:a16="http://schemas.microsoft.com/office/drawing/2014/main" val="1627649792"/>
                    </a:ext>
                  </a:extLst>
                </a:gridCol>
                <a:gridCol w="727306">
                  <a:extLst>
                    <a:ext uri="{9D8B030D-6E8A-4147-A177-3AD203B41FA5}">
                      <a16:colId xmlns:a16="http://schemas.microsoft.com/office/drawing/2014/main" val="315328102"/>
                    </a:ext>
                  </a:extLst>
                </a:gridCol>
                <a:gridCol w="621730">
                  <a:extLst>
                    <a:ext uri="{9D8B030D-6E8A-4147-A177-3AD203B41FA5}">
                      <a16:colId xmlns:a16="http://schemas.microsoft.com/office/drawing/2014/main" val="521472878"/>
                    </a:ext>
                  </a:extLst>
                </a:gridCol>
                <a:gridCol w="621730">
                  <a:extLst>
                    <a:ext uri="{9D8B030D-6E8A-4147-A177-3AD203B41FA5}">
                      <a16:colId xmlns:a16="http://schemas.microsoft.com/office/drawing/2014/main" val="3087926611"/>
                    </a:ext>
                  </a:extLst>
                </a:gridCol>
              </a:tblGrid>
              <a:tr h="310613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格子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0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4868751"/>
                  </a:ext>
                </a:extLst>
              </a:tr>
              <a:tr h="50827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第</a:t>
                      </a: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步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31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17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250745"/>
                  </a:ext>
                </a:extLst>
              </a:tr>
              <a:tr h="508276">
                <a:tc>
                  <a:txBody>
                    <a:bodyPr/>
                    <a:lstStyle/>
                    <a:p>
                      <a:pPr marL="0" marR="0" algn="jus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第</a:t>
                      </a: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步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17</a:t>
                      </a:r>
                    </a:p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19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 dirty="0">
                          <a:solidFill>
                            <a:schemeClr val="bg1"/>
                          </a:solidFill>
                          <a:effectLst/>
                        </a:rPr>
                        <a:t>23</a:t>
                      </a: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31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800" kern="100">
                          <a:solidFill>
                            <a:schemeClr val="bg1"/>
                          </a:solidFill>
                          <a:effectLst/>
                        </a:rPr>
                        <a:t>47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800" kern="10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zh-CN" altLang="en-US" sz="1800" kern="1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altLang="en-US" sz="1800" kern="100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</a:endParaRPr>
                    </a:p>
                  </a:txBody>
                  <a:tcPr marL="68580" marR="68580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327203"/>
                  </a:ext>
                </a:extLst>
              </a:tr>
            </a:tbl>
          </a:graphicData>
        </a:graphic>
      </p:graphicFrame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A897093-E31D-4DB2-961E-BFDF4F2B1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89120355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24BF5C-2DAC-4758-8AE7-60CD0339A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4082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基数排序和快速排序   对比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F19505-6797-4949-A169-5094D158E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001419"/>
          </a:xfrm>
        </p:spPr>
        <p:txBody>
          <a:bodyPr/>
          <a:lstStyle/>
          <a:p>
            <a:r>
              <a:rPr lang="zh-CN" altLang="en-US" dirty="0"/>
              <a:t>基数排序的复杂度：</a:t>
            </a:r>
            <a:r>
              <a:rPr lang="en-US" altLang="zh-CN" dirty="0"/>
              <a:t>n</a:t>
            </a:r>
            <a:r>
              <a:rPr lang="zh-CN" altLang="en-US" dirty="0"/>
              <a:t>个数，每个数有</a:t>
            </a:r>
            <a:r>
              <a:rPr lang="en-US" altLang="zh-CN" dirty="0"/>
              <a:t>d</a:t>
            </a:r>
            <a:r>
              <a:rPr lang="zh-CN" altLang="en-US" dirty="0"/>
              <a:t>位，每一位有</a:t>
            </a:r>
            <a:r>
              <a:rPr lang="en-US" altLang="zh-CN" dirty="0"/>
              <a:t>k</a:t>
            </a:r>
            <a:r>
              <a:rPr lang="zh-CN" altLang="en-US" dirty="0"/>
              <a:t>种可能。复杂度是</a:t>
            </a:r>
            <a:r>
              <a:rPr lang="en-US" altLang="zh-CN" dirty="0"/>
              <a:t>O(d*(</a:t>
            </a:r>
            <a:r>
              <a:rPr lang="en-US" altLang="zh-CN" dirty="0" err="1"/>
              <a:t>n+k</a:t>
            </a:r>
            <a:r>
              <a:rPr lang="en-US" altLang="zh-CN" dirty="0"/>
              <a:t>))</a:t>
            </a:r>
            <a:r>
              <a:rPr lang="zh-CN" altLang="en-US" dirty="0"/>
              <a:t>，存储空间是</a:t>
            </a:r>
            <a:r>
              <a:rPr lang="en-US" altLang="zh-CN" dirty="0"/>
              <a:t>O(</a:t>
            </a:r>
            <a:r>
              <a:rPr lang="en-US" altLang="zh-CN" dirty="0" err="1"/>
              <a:t>n+k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sz="2800" dirty="0"/>
              <a:t>对长度</a:t>
            </a:r>
            <a:r>
              <a:rPr lang="en-US" altLang="zh-CN" sz="2800" dirty="0"/>
              <a:t>10000</a:t>
            </a:r>
            <a:r>
              <a:rPr lang="zh-CN" altLang="en-US" sz="2800" dirty="0"/>
              <a:t>的字符串进行一次排序，</a:t>
            </a:r>
            <a:r>
              <a:rPr lang="en-US" altLang="zh-CN" sz="2800" dirty="0"/>
              <a:t>n=10000</a:t>
            </a:r>
            <a:r>
              <a:rPr lang="zh-CN" altLang="en-US" sz="2800" dirty="0"/>
              <a:t>，</a:t>
            </a:r>
            <a:r>
              <a:rPr lang="en-US" altLang="zh-CN" sz="2800" dirty="0"/>
              <a:t>d ≤ 5</a:t>
            </a:r>
            <a:r>
              <a:rPr lang="zh-CN" altLang="en-US" sz="2800" dirty="0"/>
              <a:t>，</a:t>
            </a:r>
            <a:r>
              <a:rPr lang="en-US" altLang="zh-CN" sz="2800" dirty="0"/>
              <a:t>k=10</a:t>
            </a:r>
            <a:r>
              <a:rPr lang="zh-CN" altLang="en-US" sz="2800" dirty="0"/>
              <a:t>，复杂度</a:t>
            </a:r>
            <a:r>
              <a:rPr lang="en-US" altLang="zh-CN" sz="2800" dirty="0"/>
              <a:t>d*(</a:t>
            </a:r>
            <a:r>
              <a:rPr lang="en-US" altLang="zh-CN" sz="2800" dirty="0" err="1"/>
              <a:t>n+k</a:t>
            </a:r>
            <a:r>
              <a:rPr lang="en-US" altLang="zh-CN" sz="2800" dirty="0"/>
              <a:t>)) ≤ 10000*5</a:t>
            </a:r>
            <a:r>
              <a:rPr lang="zh-CN" altLang="en-US" sz="2800" dirty="0"/>
              <a:t>。而一次快排的复杂度</a:t>
            </a:r>
            <a:r>
              <a:rPr lang="en-US" altLang="zh-CN" sz="2800" dirty="0" err="1"/>
              <a:t>nlogn</a:t>
            </a:r>
            <a:r>
              <a:rPr lang="en-US" altLang="zh-CN" sz="2800" dirty="0"/>
              <a:t> ≈ 10000*13</a:t>
            </a:r>
            <a:r>
              <a:rPr lang="zh-CN" altLang="en-US" sz="2800" dirty="0"/>
              <a:t>。</a:t>
            </a:r>
          </a:p>
          <a:p>
            <a:r>
              <a:rPr lang="zh-CN" altLang="en-US" dirty="0"/>
              <a:t>基数排序在</a:t>
            </a:r>
            <a:r>
              <a:rPr lang="en-US" altLang="zh-CN" dirty="0"/>
              <a:t>d</a:t>
            </a:r>
            <a:r>
              <a:rPr lang="zh-CN" altLang="en-US" dirty="0"/>
              <a:t>比较小的情况下，即所有的数字差不多大时，是更好的方法。</a:t>
            </a:r>
            <a:endParaRPr lang="en-US" altLang="zh-CN" dirty="0"/>
          </a:p>
          <a:p>
            <a:r>
              <a:rPr lang="zh-CN" altLang="en-US" dirty="0"/>
              <a:t>如果</a:t>
            </a:r>
            <a:r>
              <a:rPr lang="en-US" altLang="zh-CN" dirty="0"/>
              <a:t>d</a:t>
            </a:r>
            <a:r>
              <a:rPr lang="zh-CN" altLang="en-US" dirty="0"/>
              <a:t>比较大，基数排序并不比快速排序更好。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7F31084-DDDC-448F-830A-08603D4C8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58679207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CB6AF9-E3BF-4E0C-AB35-AEC148C0D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高度数组</a:t>
            </a:r>
            <a:r>
              <a:rPr lang="en-US" altLang="zh-CN" sz="3600" dirty="0">
                <a:solidFill>
                  <a:srgbClr val="0070C0"/>
                </a:solidFill>
              </a:rPr>
              <a:t>height[]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66ED809-C083-4990-B978-760DD03D32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528" y="1268760"/>
            <a:ext cx="8229600" cy="4536504"/>
          </a:xfrm>
        </p:spPr>
        <p:txBody>
          <a:bodyPr/>
          <a:lstStyle/>
          <a:p>
            <a:r>
              <a:rPr lang="zh-CN" altLang="en-US" sz="2800" dirty="0"/>
              <a:t>使用后缀数组解决的题目，很多都依赖</a:t>
            </a:r>
            <a:r>
              <a:rPr lang="en-US" altLang="zh-CN" sz="2800" dirty="0"/>
              <a:t>height[]</a:t>
            </a:r>
            <a:r>
              <a:rPr lang="zh-CN" altLang="en-US" sz="2800" dirty="0"/>
              <a:t>数组完成。</a:t>
            </a:r>
          </a:p>
          <a:p>
            <a:endParaRPr lang="en-US" altLang="zh-CN" sz="1100" dirty="0"/>
          </a:p>
          <a:p>
            <a:r>
              <a:rPr lang="zh-CN" altLang="en-US" dirty="0"/>
              <a:t>定义</a:t>
            </a:r>
            <a:r>
              <a:rPr lang="en-US" altLang="zh-CN" dirty="0"/>
              <a:t>height[</a:t>
            </a:r>
            <a:r>
              <a:rPr lang="en-US" altLang="zh-CN" dirty="0" err="1"/>
              <a:t>i</a:t>
            </a:r>
            <a:r>
              <a:rPr lang="en-US" altLang="zh-CN" dirty="0"/>
              <a:t>]</a:t>
            </a:r>
            <a:r>
              <a:rPr lang="zh-CN" altLang="en-US" dirty="0"/>
              <a:t>：排名相邻的两个后缀的最长公共前缀长度。</a:t>
            </a:r>
            <a:endParaRPr lang="en-US" altLang="zh-CN" dirty="0"/>
          </a:p>
          <a:p>
            <a:r>
              <a:rPr lang="zh-CN" altLang="en-US" dirty="0"/>
              <a:t>例：“</a:t>
            </a:r>
            <a:r>
              <a:rPr lang="en-US" altLang="zh-CN" dirty="0" err="1"/>
              <a:t>vamamadn</a:t>
            </a:r>
            <a:r>
              <a:rPr lang="en-US" altLang="zh-CN" dirty="0"/>
              <a:t>”</a:t>
            </a:r>
            <a:r>
              <a:rPr lang="zh-CN" altLang="en-US" dirty="0"/>
              <a:t>中，</a:t>
            </a:r>
            <a:endParaRPr lang="en-US" altLang="zh-CN" dirty="0"/>
          </a:p>
          <a:p>
            <a:pPr marL="857250" lvl="2" indent="0">
              <a:buNone/>
            </a:pPr>
            <a:r>
              <a:rPr lang="en-US" altLang="zh-CN" sz="2800" dirty="0" err="1"/>
              <a:t>sa</a:t>
            </a:r>
            <a:r>
              <a:rPr lang="en-US" altLang="zh-CN" sz="2800" dirty="0"/>
              <a:t>[1]</a:t>
            </a:r>
            <a:r>
              <a:rPr lang="zh-CN" altLang="en-US" sz="2800" dirty="0"/>
              <a:t>表示</a:t>
            </a:r>
            <a:r>
              <a:rPr lang="en-US" altLang="zh-CN" sz="2800" dirty="0"/>
              <a:t>"</a:t>
            </a:r>
            <a:r>
              <a:rPr lang="en-US" altLang="zh-CN" sz="2800" dirty="0" err="1"/>
              <a:t>amadn</a:t>
            </a:r>
            <a:r>
              <a:rPr lang="en-US" altLang="zh-CN" sz="2800" dirty="0"/>
              <a:t>"</a:t>
            </a:r>
            <a:r>
              <a:rPr lang="zh-CN" altLang="en-US" sz="2800" dirty="0"/>
              <a:t>，</a:t>
            </a:r>
            <a:endParaRPr lang="en-US" altLang="zh-CN" sz="2800" dirty="0"/>
          </a:p>
          <a:p>
            <a:pPr marL="857250" lvl="2" indent="0">
              <a:buNone/>
            </a:pPr>
            <a:r>
              <a:rPr lang="en-US" altLang="zh-CN" sz="2800" dirty="0" err="1"/>
              <a:t>sa</a:t>
            </a:r>
            <a:r>
              <a:rPr lang="en-US" altLang="zh-CN" sz="2800" dirty="0"/>
              <a:t>[2]</a:t>
            </a:r>
            <a:r>
              <a:rPr lang="zh-CN" altLang="en-US" sz="2800" dirty="0"/>
              <a:t>表示</a:t>
            </a:r>
            <a:r>
              <a:rPr lang="en-US" altLang="zh-CN" sz="2800" dirty="0"/>
              <a:t>"</a:t>
            </a:r>
            <a:r>
              <a:rPr lang="en-US" altLang="zh-CN" sz="2800" dirty="0" err="1"/>
              <a:t>amamadn</a:t>
            </a:r>
            <a:r>
              <a:rPr lang="en-US" altLang="zh-CN" sz="2800" dirty="0"/>
              <a:t>"</a:t>
            </a:r>
            <a:r>
              <a:rPr lang="zh-CN" altLang="en-US" sz="2800" dirty="0"/>
              <a:t>，</a:t>
            </a:r>
            <a:endParaRPr lang="en-US" altLang="zh-CN" sz="2800" dirty="0"/>
          </a:p>
          <a:p>
            <a:pPr marL="857250" lvl="2" indent="0">
              <a:buNone/>
            </a:pPr>
            <a:r>
              <a:rPr lang="zh-CN" altLang="en-US" sz="2800" dirty="0"/>
              <a:t>那么</a:t>
            </a:r>
            <a:r>
              <a:rPr lang="en-US" altLang="zh-CN" sz="2800" dirty="0"/>
              <a:t>height[2]=3</a:t>
            </a:r>
            <a:r>
              <a:rPr lang="zh-CN" altLang="en-US" sz="2800" dirty="0"/>
              <a:t>，表示</a:t>
            </a:r>
            <a:r>
              <a:rPr lang="en-US" altLang="zh-CN" sz="2800" dirty="0" err="1"/>
              <a:t>sa</a:t>
            </a:r>
            <a:r>
              <a:rPr lang="en-US" altLang="zh-CN" sz="2800" dirty="0"/>
              <a:t>[1]</a:t>
            </a:r>
            <a:r>
              <a:rPr lang="zh-CN" altLang="en-US" sz="2800" dirty="0"/>
              <a:t>和</a:t>
            </a:r>
            <a:r>
              <a:rPr lang="en-US" altLang="zh-CN" sz="2800" dirty="0" err="1"/>
              <a:t>sa</a:t>
            </a:r>
            <a:r>
              <a:rPr lang="en-US" altLang="zh-CN" sz="2800" dirty="0"/>
              <a:t>[2]</a:t>
            </a:r>
            <a:r>
              <a:rPr lang="zh-CN" altLang="en-US" sz="2800" dirty="0"/>
              <a:t>这</a:t>
            </a:r>
            <a:r>
              <a:rPr lang="en-US" altLang="zh-CN" sz="2800" dirty="0"/>
              <a:t>2</a:t>
            </a:r>
            <a:r>
              <a:rPr lang="zh-CN" altLang="en-US" sz="2800" dirty="0"/>
              <a:t>个后缀的前</a:t>
            </a:r>
            <a:r>
              <a:rPr lang="en-US" altLang="zh-CN" sz="2800" dirty="0"/>
              <a:t>3</a:t>
            </a:r>
            <a:r>
              <a:rPr lang="zh-CN" altLang="en-US" sz="2800" dirty="0"/>
              <a:t>个字符相同。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DA89A6-EB2D-468A-8D21-5BAA1C91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106947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标题 1">
            <a:extLst>
              <a:ext uri="{FF2B5EF4-FFF2-40B4-BE49-F238E27FC236}">
                <a16:creationId xmlns:a16="http://schemas.microsoft.com/office/drawing/2014/main" id="{F759293E-DCD5-45F1-835C-0427E3AAF1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777875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习题</a:t>
            </a:r>
            <a:endParaRPr lang="en-US" altLang="zh-CN" sz="3600" dirty="0">
              <a:solidFill>
                <a:srgbClr val="0070C0"/>
              </a:solidFill>
            </a:endParaRPr>
          </a:p>
        </p:txBody>
      </p:sp>
      <p:sp>
        <p:nvSpPr>
          <p:cNvPr id="22532" name="内容占位符 2">
            <a:extLst>
              <a:ext uri="{FF2B5EF4-FFF2-40B4-BE49-F238E27FC236}">
                <a16:creationId xmlns:a16="http://schemas.microsoft.com/office/drawing/2014/main" id="{B21B60EF-2FC1-4531-B20A-E3203C5CF1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052513"/>
            <a:ext cx="8075240" cy="4824759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 err="1"/>
              <a:t>hdu</a:t>
            </a:r>
            <a:r>
              <a:rPr lang="en-US" altLang="zh-CN" dirty="0"/>
              <a:t> 1062</a:t>
            </a:r>
            <a:r>
              <a:rPr lang="zh-CN" altLang="en-US" dirty="0"/>
              <a:t>，字符串反转。</a:t>
            </a:r>
          </a:p>
          <a:p>
            <a:pPr marL="0" indent="0">
              <a:buNone/>
            </a:pPr>
            <a:r>
              <a:rPr lang="en-US" altLang="zh-CN" dirty="0" err="1"/>
              <a:t>hdu</a:t>
            </a:r>
            <a:r>
              <a:rPr lang="en-US" altLang="zh-CN" dirty="0"/>
              <a:t> 6013</a:t>
            </a:r>
            <a:r>
              <a:rPr lang="zh-CN" altLang="en-US" dirty="0"/>
              <a:t>，字符串反转，尺取法。</a:t>
            </a:r>
          </a:p>
          <a:p>
            <a:pPr marL="0" indent="0">
              <a:buNone/>
            </a:pPr>
            <a:r>
              <a:rPr lang="en-US" altLang="zh-CN" dirty="0" err="1"/>
              <a:t>hdu</a:t>
            </a:r>
            <a:r>
              <a:rPr lang="en-US" altLang="zh-CN" dirty="0"/>
              <a:t> 5007</a:t>
            </a:r>
            <a:r>
              <a:rPr lang="zh-CN" altLang="en-US" dirty="0"/>
              <a:t>，子串查找。</a:t>
            </a:r>
          </a:p>
          <a:p>
            <a:pPr marL="0" indent="0">
              <a:buNone/>
            </a:pPr>
            <a:r>
              <a:rPr lang="en-US" altLang="zh-CN" dirty="0" err="1"/>
              <a:t>hdu</a:t>
            </a:r>
            <a:r>
              <a:rPr lang="en-US" altLang="zh-CN" dirty="0"/>
              <a:t> 1238</a:t>
            </a:r>
            <a:r>
              <a:rPr lang="zh-CN" altLang="en-US" dirty="0"/>
              <a:t>，求多个字符串的最大公共子串，用暴力做。</a:t>
            </a:r>
          </a:p>
          <a:p>
            <a:pPr marL="0" indent="0">
              <a:buNone/>
            </a:pPr>
            <a:r>
              <a:rPr lang="en-US" altLang="zh-CN" dirty="0" err="1"/>
              <a:t>hdu</a:t>
            </a:r>
            <a:r>
              <a:rPr lang="en-US" altLang="zh-CN" dirty="0"/>
              <a:t> 4054</a:t>
            </a:r>
            <a:r>
              <a:rPr lang="zh-CN" altLang="en-US" dirty="0"/>
              <a:t>，输出字符的</a:t>
            </a:r>
            <a:r>
              <a:rPr lang="en-US" altLang="zh-CN" dirty="0"/>
              <a:t>ASCII</a:t>
            </a:r>
            <a:r>
              <a:rPr lang="zh-CN" altLang="en-US" dirty="0"/>
              <a:t>码。</a:t>
            </a:r>
          </a:p>
          <a:p>
            <a:pPr marL="0" indent="0">
              <a:buNone/>
            </a:pPr>
            <a:r>
              <a:rPr lang="en-US" altLang="zh-CN" dirty="0" err="1"/>
              <a:t>hdu</a:t>
            </a:r>
            <a:r>
              <a:rPr lang="zh-CN" altLang="en-US" dirty="0"/>
              <a:t> </a:t>
            </a:r>
            <a:r>
              <a:rPr lang="en-US" altLang="zh-CN" dirty="0"/>
              <a:t>2055</a:t>
            </a:r>
            <a:r>
              <a:rPr lang="zh-CN" altLang="en-US" dirty="0"/>
              <a:t>，字符串和数字转换。</a:t>
            </a:r>
          </a:p>
          <a:p>
            <a:pPr marL="0" indent="0">
              <a:buNone/>
            </a:pPr>
            <a:r>
              <a:rPr lang="en-US" altLang="zh-CN" dirty="0" err="1"/>
              <a:t>hdu</a:t>
            </a:r>
            <a:r>
              <a:rPr lang="zh-CN" altLang="en-US" dirty="0"/>
              <a:t> </a:t>
            </a:r>
            <a:r>
              <a:rPr lang="en-US" altLang="zh-CN" dirty="0"/>
              <a:t>5938</a:t>
            </a:r>
            <a:r>
              <a:rPr lang="zh-CN" altLang="en-US" dirty="0"/>
              <a:t>，字符串和数字转换。</a:t>
            </a: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442C3C4-A682-4C30-B298-BCA935FC8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00FCC8-437A-4925-9FE0-E12E84ACA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6632"/>
            <a:ext cx="7715200" cy="648072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求</a:t>
            </a:r>
            <a:r>
              <a:rPr lang="en-US" altLang="zh-CN" sz="3600" dirty="0">
                <a:solidFill>
                  <a:srgbClr val="0070C0"/>
                </a:solidFill>
              </a:rPr>
              <a:t>height[]</a:t>
            </a:r>
            <a:r>
              <a:rPr lang="zh-CN" altLang="en-US" sz="3600" dirty="0">
                <a:solidFill>
                  <a:srgbClr val="0070C0"/>
                </a:solidFill>
              </a:rPr>
              <a:t>数组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CCB3E1-1592-4546-B4C4-D904DB0D9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832648"/>
          </a:xfrm>
        </p:spPr>
        <p:txBody>
          <a:bodyPr/>
          <a:lstStyle/>
          <a:p>
            <a:r>
              <a:rPr lang="zh-CN" altLang="en-US" sz="2800" dirty="0"/>
              <a:t>暴力法：比较所有相邻的前缀，复杂度是</a:t>
            </a:r>
            <a:r>
              <a:rPr lang="en-US" altLang="zh-CN" sz="2800" dirty="0"/>
              <a:t>O(n</a:t>
            </a:r>
            <a:r>
              <a:rPr lang="en-US" altLang="zh-CN" sz="2800" baseline="30000" dirty="0"/>
              <a:t>2</a:t>
            </a:r>
            <a:r>
              <a:rPr lang="en-US" altLang="zh-CN" sz="2800" dirty="0"/>
              <a:t>)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r>
              <a:rPr lang="zh-CN" altLang="en-US" sz="2800" dirty="0"/>
              <a:t>一个复杂度为</a:t>
            </a:r>
            <a:r>
              <a:rPr lang="en-US" altLang="zh-CN" sz="2800" dirty="0">
                <a:solidFill>
                  <a:srgbClr val="FF0000"/>
                </a:solidFill>
              </a:rPr>
              <a:t>O(n)</a:t>
            </a:r>
            <a:r>
              <a:rPr lang="zh-CN" altLang="en-US" sz="2800" dirty="0"/>
              <a:t>的代码，利用</a:t>
            </a:r>
            <a:r>
              <a:rPr lang="en-US" altLang="zh-CN" sz="2800" dirty="0" err="1"/>
              <a:t>sa</a:t>
            </a:r>
            <a:r>
              <a:rPr lang="zh-CN" altLang="en-US" sz="2800" dirty="0"/>
              <a:t>和</a:t>
            </a:r>
            <a:r>
              <a:rPr lang="en-US" altLang="zh-CN" sz="2800" dirty="0" err="1"/>
              <a:t>rk</a:t>
            </a:r>
            <a:r>
              <a:rPr lang="zh-CN" altLang="en-US" sz="2800" dirty="0"/>
              <a:t>：</a:t>
            </a:r>
          </a:p>
          <a:p>
            <a:pPr marL="0" indent="0">
              <a:buNone/>
            </a:pPr>
            <a:endParaRPr lang="en-US" altLang="zh-CN" sz="1600" dirty="0"/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void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getheight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(int n){  //n</a:t>
            </a: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是字符串长度。</a:t>
            </a:r>
          </a:p>
          <a:p>
            <a:pPr marL="0" indent="0">
              <a:buNone/>
            </a:pP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int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, j, k=0;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for(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=0 ;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&lt;n;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++)  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]]=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;   //</a:t>
            </a: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用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推导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[]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for(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=0;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&lt;n;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++) {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if(k)  k--;  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int j = 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sa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]-1];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while(s[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i+k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]==s[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j+k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])  k++;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height[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rk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zh-CN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]] = k;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}</a:t>
            </a:r>
          </a:p>
          <a:p>
            <a:pPr marL="0" indent="0">
              <a:buNone/>
            </a:pP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1CB4ED-3289-414D-B6AA-6E1EDBB52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50124475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795C64-B042-47D8-BEAA-E3D5E0D91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后缀数组的应用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D262CE-702F-48EE-BB5F-74E2360C46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63272" cy="4525963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）在字符串</a:t>
            </a:r>
            <a:r>
              <a:rPr lang="en-US" altLang="zh-CN" dirty="0"/>
              <a:t>S</a:t>
            </a:r>
            <a:r>
              <a:rPr lang="zh-CN" altLang="en-US" dirty="0"/>
              <a:t>中查找子串</a:t>
            </a:r>
            <a:r>
              <a:rPr lang="en-US" altLang="zh-CN" dirty="0"/>
              <a:t>T</a:t>
            </a:r>
            <a:r>
              <a:rPr lang="zh-CN" altLang="en-US" dirty="0"/>
              <a:t>。见前面说明。</a:t>
            </a:r>
            <a:endParaRPr lang="en-US" altLang="zh-CN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）在字符串</a:t>
            </a:r>
            <a:r>
              <a:rPr lang="en-US" altLang="zh-CN" dirty="0"/>
              <a:t>S</a:t>
            </a:r>
            <a:r>
              <a:rPr lang="zh-CN" altLang="en-US" dirty="0"/>
              <a:t>中找最长重复子串。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zh-CN" altLang="en-US" dirty="0"/>
              <a:t>先求</a:t>
            </a:r>
            <a:r>
              <a:rPr lang="en-US" altLang="zh-CN" dirty="0"/>
              <a:t>height[]</a:t>
            </a:r>
            <a:r>
              <a:rPr lang="zh-CN" altLang="en-US" dirty="0"/>
              <a:t>数组，其中的最大值</a:t>
            </a:r>
            <a:r>
              <a:rPr lang="en-US" altLang="zh-CN" dirty="0"/>
              <a:t>height[</a:t>
            </a:r>
            <a:r>
              <a:rPr lang="en-US" altLang="zh-CN" dirty="0" err="1"/>
              <a:t>i</a:t>
            </a:r>
            <a:r>
              <a:rPr lang="en-US" altLang="zh-CN" dirty="0"/>
              <a:t>]</a:t>
            </a:r>
            <a:r>
              <a:rPr lang="zh-CN" altLang="en-US" dirty="0"/>
              <a:t>，就是最长重复子串的长度。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1C52FA7-4195-4E71-9F8B-AA1F2E3F6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43509886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B16251-AD0F-48B2-BEBC-B55E4970D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3</a:t>
            </a:r>
            <a:r>
              <a:rPr lang="zh-CN" altLang="en-US" dirty="0"/>
              <a:t>）找字符串</a:t>
            </a:r>
            <a:r>
              <a:rPr lang="en-US" altLang="zh-CN" dirty="0"/>
              <a:t>S1</a:t>
            </a:r>
            <a:r>
              <a:rPr lang="zh-CN" altLang="en-US" dirty="0"/>
              <a:t>和</a:t>
            </a:r>
            <a:r>
              <a:rPr lang="en-US" altLang="zh-CN" dirty="0"/>
              <a:t>S2</a:t>
            </a:r>
            <a:r>
              <a:rPr lang="zh-CN" altLang="en-US" dirty="0"/>
              <a:t>的最长公共子串。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子串是串的一个连续部分，比如字符串</a:t>
            </a:r>
            <a:r>
              <a:rPr lang="en-US" altLang="zh-CN" dirty="0"/>
              <a:t>”</a:t>
            </a:r>
            <a:r>
              <a:rPr lang="en-US" altLang="zh-CN" dirty="0" err="1"/>
              <a:t>abcf</a:t>
            </a:r>
            <a:r>
              <a:rPr lang="en-US" altLang="zh-CN" dirty="0"/>
              <a:t>”</a:t>
            </a:r>
            <a:r>
              <a:rPr lang="zh-CN" altLang="en-US" dirty="0"/>
              <a:t>和</a:t>
            </a:r>
            <a:r>
              <a:rPr lang="en-US" altLang="zh-CN" dirty="0"/>
              <a:t>” </a:t>
            </a:r>
            <a:r>
              <a:rPr lang="en-US" altLang="zh-CN" dirty="0" err="1"/>
              <a:t>bcef</a:t>
            </a:r>
            <a:r>
              <a:rPr lang="en-US" altLang="zh-CN" dirty="0"/>
              <a:t>”</a:t>
            </a:r>
            <a:r>
              <a:rPr lang="zh-CN" altLang="en-US" dirty="0"/>
              <a:t>的最长公共子串为</a:t>
            </a:r>
            <a:r>
              <a:rPr lang="en-US" altLang="zh-CN" dirty="0"/>
              <a:t>” </a:t>
            </a:r>
            <a:r>
              <a:rPr lang="en-US" altLang="zh-CN" dirty="0" err="1"/>
              <a:t>bc</a:t>
            </a:r>
            <a:r>
              <a:rPr lang="en-US" altLang="zh-CN" dirty="0"/>
              <a:t>”</a:t>
            </a:r>
            <a:r>
              <a:rPr lang="zh-CN" altLang="en-US" dirty="0"/>
              <a:t> 。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数据规模小：用动态规划求解。</a:t>
            </a:r>
            <a:r>
              <a:rPr lang="zh-CN" altLang="en-US" sz="2800" dirty="0"/>
              <a:t>设</a:t>
            </a:r>
            <a:r>
              <a:rPr lang="en-US" altLang="zh-CN" sz="2800" dirty="0"/>
              <a:t>S1</a:t>
            </a:r>
            <a:r>
              <a:rPr lang="zh-CN" altLang="en-US" sz="2800" dirty="0"/>
              <a:t>、</a:t>
            </a:r>
            <a:r>
              <a:rPr lang="en-US" altLang="zh-CN" sz="2800" dirty="0"/>
              <a:t>S2</a:t>
            </a:r>
            <a:r>
              <a:rPr lang="zh-CN" altLang="en-US" sz="2800" dirty="0"/>
              <a:t>的长度分别是</a:t>
            </a:r>
            <a:r>
              <a:rPr lang="en-US" altLang="zh-CN" sz="2800" dirty="0"/>
              <a:t>m</a:t>
            </a:r>
            <a:r>
              <a:rPr lang="zh-CN" altLang="en-US" sz="2800" dirty="0"/>
              <a:t>、</a:t>
            </a:r>
            <a:r>
              <a:rPr lang="en-US" altLang="zh-CN" sz="2800" dirty="0"/>
              <a:t>n</a:t>
            </a:r>
            <a:r>
              <a:rPr lang="zh-CN" altLang="en-US" sz="2800" dirty="0"/>
              <a:t>，</a:t>
            </a:r>
            <a:r>
              <a:rPr lang="zh-CN" altLang="en-US" dirty="0"/>
              <a:t>复杂度是</a:t>
            </a:r>
            <a:r>
              <a:rPr lang="en-US" altLang="zh-CN" dirty="0"/>
              <a:t>O(</a:t>
            </a:r>
            <a:r>
              <a:rPr lang="en-US" altLang="zh-CN" dirty="0" err="1"/>
              <a:t>mn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Ø"/>
            </a:pPr>
            <a:r>
              <a:rPr lang="zh-CN" altLang="en-US" dirty="0"/>
              <a:t>数据规模大：</a:t>
            </a:r>
            <a:r>
              <a:rPr lang="en-US" altLang="zh-CN" dirty="0"/>
              <a:t>m, n &gt; 10000</a:t>
            </a:r>
            <a:r>
              <a:rPr lang="zh-CN" altLang="en-US" dirty="0"/>
              <a:t>，用后缀数组。</a:t>
            </a:r>
          </a:p>
          <a:p>
            <a:pPr marL="0" indent="0">
              <a:buNone/>
            </a:pPr>
            <a:r>
              <a:rPr lang="zh-CN" altLang="en-US" dirty="0"/>
              <a:t>   </a:t>
            </a:r>
            <a:r>
              <a:rPr lang="zh-CN" altLang="en-US" sz="2800" dirty="0"/>
              <a:t>方法：合并</a:t>
            </a:r>
            <a:r>
              <a:rPr lang="en-US" altLang="zh-CN" sz="2800" dirty="0"/>
              <a:t>S1</a:t>
            </a:r>
            <a:r>
              <a:rPr lang="zh-CN" altLang="en-US" sz="2800" dirty="0"/>
              <a:t>和</a:t>
            </a:r>
            <a:r>
              <a:rPr lang="en-US" altLang="zh-CN" sz="2800" dirty="0"/>
              <a:t>S2</a:t>
            </a:r>
            <a:r>
              <a:rPr lang="zh-CN" altLang="en-US" sz="2800" dirty="0"/>
              <a:t>，得到一个大串</a:t>
            </a:r>
            <a:r>
              <a:rPr lang="en-US" altLang="zh-CN" sz="2800" dirty="0"/>
              <a:t>S</a:t>
            </a:r>
            <a:r>
              <a:rPr lang="zh-CN" altLang="en-US" sz="2800" dirty="0"/>
              <a:t>，就变成了最长重复子串问题。</a:t>
            </a:r>
            <a:r>
              <a:rPr lang="zh-CN" altLang="en-US" sz="2400" dirty="0"/>
              <a:t>合并时，在</a:t>
            </a:r>
            <a:r>
              <a:rPr lang="en-US" altLang="zh-CN" sz="2400" dirty="0"/>
              <a:t>S1</a:t>
            </a:r>
            <a:r>
              <a:rPr lang="zh-CN" altLang="en-US" sz="2400" dirty="0"/>
              <a:t>和</a:t>
            </a:r>
            <a:r>
              <a:rPr lang="en-US" altLang="zh-CN" sz="2400" dirty="0"/>
              <a:t>S2</a:t>
            </a:r>
            <a:r>
              <a:rPr lang="zh-CN" altLang="en-US" sz="2400" dirty="0"/>
              <a:t>之间插入一个未出现过的特殊字符，例如’</a:t>
            </a:r>
            <a:r>
              <a:rPr lang="en-US" altLang="zh-CN" sz="2400" dirty="0"/>
              <a:t>$’</a:t>
            </a:r>
            <a:r>
              <a:rPr lang="zh-CN" altLang="en-US" sz="2400" dirty="0"/>
              <a:t>，进行分隔，避免合并产生更长的子串。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F9408DB-D035-479D-A47D-0D2834470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15049500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AC54A4-9042-4CF4-A738-6907DB2A3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dirty="0">
                <a:solidFill>
                  <a:srgbClr val="0070C0"/>
                </a:solidFill>
              </a:rPr>
              <a:t>习题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6054CF-7161-43CB-B4D8-0AE9D72670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hdu</a:t>
            </a:r>
            <a:r>
              <a:rPr lang="en-US" altLang="zh-CN" dirty="0"/>
              <a:t> 5769</a:t>
            </a:r>
            <a:r>
              <a:rPr lang="zh-CN" altLang="en-US" dirty="0"/>
              <a:t>，后缀数组。</a:t>
            </a:r>
          </a:p>
          <a:p>
            <a:r>
              <a:rPr lang="en-US" altLang="zh-CN" dirty="0" err="1"/>
              <a:t>hdu</a:t>
            </a:r>
            <a:r>
              <a:rPr lang="en-US" altLang="zh-CN" dirty="0"/>
              <a:t> 4691</a:t>
            </a:r>
            <a:r>
              <a:rPr lang="zh-CN" altLang="en-US" dirty="0"/>
              <a:t>，最长公共前缀。</a:t>
            </a:r>
          </a:p>
          <a:p>
            <a:r>
              <a:rPr lang="en-US" altLang="zh-CN" dirty="0" err="1"/>
              <a:t>hdu</a:t>
            </a:r>
            <a:r>
              <a:rPr lang="en-US" altLang="zh-CN" dirty="0"/>
              <a:t> 5008</a:t>
            </a:r>
            <a:r>
              <a:rPr lang="zh-CN" altLang="en-US" dirty="0"/>
              <a:t>，第</a:t>
            </a:r>
            <a:r>
              <a:rPr lang="en-US" altLang="zh-CN" dirty="0"/>
              <a:t>k</a:t>
            </a:r>
            <a:r>
              <a:rPr lang="zh-CN" altLang="en-US" dirty="0"/>
              <a:t>小子串。</a:t>
            </a:r>
          </a:p>
          <a:p>
            <a:r>
              <a:rPr lang="en-US" altLang="zh-CN" dirty="0" err="1"/>
              <a:t>hdu</a:t>
            </a:r>
            <a:r>
              <a:rPr lang="en-US" altLang="zh-CN" dirty="0"/>
              <a:t> 4416</a:t>
            </a:r>
            <a:r>
              <a:rPr lang="zh-CN" altLang="en-US" dirty="0"/>
              <a:t>，后缀自动机。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DEEE47F-C29F-4538-8C54-79FD3A32B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566875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标题 1">
            <a:extLst>
              <a:ext uri="{FF2B5EF4-FFF2-40B4-BE49-F238E27FC236}">
                <a16:creationId xmlns:a16="http://schemas.microsoft.com/office/drawing/2014/main" id="{80AD5651-8FA9-4752-B69F-4EBAE577C4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zh-CN" altLang="en-US" sz="4000" dirty="0">
                <a:solidFill>
                  <a:srgbClr val="FF0000"/>
                </a:solidFill>
              </a:rPr>
              <a:t>字符串哈希</a:t>
            </a: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5AD9F614-811F-4780-AC76-A5E04569D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用哈希函数对每个</a:t>
            </a:r>
            <a:r>
              <a:rPr lang="zh-CN" altLang="en-US" dirty="0">
                <a:solidFill>
                  <a:srgbClr val="0070C0"/>
                </a:solidFill>
              </a:rPr>
              <a:t>子串</a:t>
            </a:r>
            <a:r>
              <a:rPr lang="zh-CN" altLang="en-US" dirty="0"/>
              <a:t>进行哈希，分别映射到不同的数字，即一个整数哈希值，然后就可以根据哈希值找到子串。</a:t>
            </a:r>
          </a:p>
          <a:p>
            <a:endParaRPr lang="zh-CN" altLang="en-US" dirty="0"/>
          </a:p>
        </p:txBody>
      </p:sp>
      <p:pic>
        <p:nvPicPr>
          <p:cNvPr id="28674" name="Picture 2" descr="æ¥çæºå¾å">
            <a:extLst>
              <a:ext uri="{FF2B5EF4-FFF2-40B4-BE49-F238E27FC236}">
                <a16:creationId xmlns:a16="http://schemas.microsoft.com/office/drawing/2014/main" id="{8AC1D86E-BE1B-4A61-B5DC-99C93C5AC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4535395"/>
            <a:ext cx="4242048" cy="1590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72E83C4-4850-40FF-B5D1-2B1567EA1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 1">
            <a:extLst>
              <a:ext uri="{FF2B5EF4-FFF2-40B4-BE49-F238E27FC236}">
                <a16:creationId xmlns:a16="http://schemas.microsoft.com/office/drawing/2014/main" id="{09B54309-B976-4474-9D86-687EAC52170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sz="3600" dirty="0">
                <a:solidFill>
                  <a:srgbClr val="0070C0"/>
                </a:solidFill>
              </a:rPr>
              <a:t>哈希函数如何设计？</a:t>
            </a:r>
          </a:p>
        </p:txBody>
      </p:sp>
      <p:sp>
        <p:nvSpPr>
          <p:cNvPr id="3075" name="内容占位符 2">
            <a:extLst>
              <a:ext uri="{FF2B5EF4-FFF2-40B4-BE49-F238E27FC236}">
                <a16:creationId xmlns:a16="http://schemas.microsoft.com/office/drawing/2014/main" id="{409CDE7B-BEF4-4474-8965-4A71D351FB9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字符串str的哈希值</a:t>
            </a:r>
            <a:r>
              <a:rPr lang="en-US" altLang="zh-CN" dirty="0"/>
              <a:t>hash(</a:t>
            </a:r>
            <a:r>
              <a:rPr lang="zh-CN" altLang="en-US" dirty="0"/>
              <a:t>str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</a:p>
          <a:p>
            <a:pPr eaLnBrk="1" hangingPunct="1"/>
            <a:r>
              <a:rPr lang="zh-CN" altLang="en-US" dirty="0"/>
              <a:t>为了减少碰撞，应该使该str中每个字符都参与哈希值计算。</a:t>
            </a:r>
          </a:p>
          <a:p>
            <a:pPr eaLnBrk="1" hangingPunct="1"/>
            <a:r>
              <a:rPr lang="zh-CN" altLang="en-US" dirty="0"/>
              <a:t>雪崩效应：只改变字符串中的一个字节，也会对最终的哈希值造成较大的影响。</a:t>
            </a: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C4E65B0-6A92-4C46-9834-CD56C5395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29700" name="Picture 4" descr="éªå´© çå¾åç»æ">
            <a:extLst>
              <a:ext uri="{FF2B5EF4-FFF2-40B4-BE49-F238E27FC236}">
                <a16:creationId xmlns:a16="http://schemas.microsoft.com/office/drawing/2014/main" id="{DD990A23-58BF-4D57-AEF5-8165089F45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4520168"/>
            <a:ext cx="3700651" cy="2333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内容占位符 2">
            <a:extLst>
              <a:ext uri="{FF2B5EF4-FFF2-40B4-BE49-F238E27FC236}">
                <a16:creationId xmlns:a16="http://schemas.microsoft.com/office/drawing/2014/main" id="{D25DC672-79B4-4DCC-8C67-AA6E48DE8C6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unsigned int BKDRHash(char *str)  {  </a:t>
            </a:r>
          </a:p>
          <a:p>
            <a:pPr marL="0" indent="0" eaLnBrk="1" hangingPunct="1">
              <a:buFontTx/>
              <a:buNone/>
            </a:pP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unsigned int seed=31,key=0; </a:t>
            </a:r>
            <a:r>
              <a:rPr lang="zh-CN" altLang="en-US" sz="2000" dirty="0">
                <a:cs typeface="Courier New" panose="02070309020205020404" pitchFamily="49" charset="0"/>
              </a:rPr>
              <a:t>// 31, 131, 1313</a:t>
            </a:r>
            <a:r>
              <a:rPr lang="en-US" altLang="zh-CN" sz="2000" dirty="0">
                <a:cs typeface="Courier New" panose="02070309020205020404" pitchFamily="49" charset="0"/>
              </a:rPr>
              <a:t>..</a:t>
            </a:r>
            <a:r>
              <a:rPr lang="zh-CN" altLang="en-US" sz="2000" dirty="0">
                <a:cs typeface="Courier New" panose="02070309020205020404" pitchFamily="49" charset="0"/>
              </a:rPr>
              <a:t>.</a:t>
            </a:r>
            <a:endParaRPr lang="zh-CN" altLang="en-US" sz="2400" dirty="0">
              <a:cs typeface="Courier New" panose="02070309020205020404" pitchFamily="49" charset="0"/>
            </a:endParaRPr>
          </a:p>
          <a:p>
            <a:pPr marL="0" indent="0" eaLnBrk="1" hangingPunct="1">
              <a:buFontTx/>
              <a:buNone/>
            </a:pP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while(*str)</a:t>
            </a:r>
          </a:p>
          <a:p>
            <a:pPr marL="0" indent="0" eaLnBrk="1" hangingPunct="1">
              <a:buFontTx/>
              <a:buNone/>
            </a:pP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key = key*seed+(*str++);</a:t>
            </a:r>
          </a:p>
          <a:p>
            <a:pPr marL="0" indent="0" eaLnBrk="1" hangingPunct="1">
              <a:buFontTx/>
              <a:buNone/>
            </a:pP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   return key &amp; 0x7fffffff;    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//</a:t>
            </a: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返回</a:t>
            </a:r>
            <a:r>
              <a:rPr lang="en-US" altLang="zh-CN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31</a:t>
            </a: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位</a:t>
            </a:r>
          </a:p>
          <a:p>
            <a:pPr marL="0" indent="0" eaLnBrk="1" hangingPunct="1">
              <a:buFontTx/>
              <a:buNone/>
            </a:pPr>
            <a:r>
              <a:rPr lang="zh-CN" alt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 eaLnBrk="1" hangingPunct="1">
              <a:buFontTx/>
              <a:buNone/>
            </a:pPr>
            <a:endParaRPr lang="zh-CN" altLang="en-US" sz="2000" dirty="0"/>
          </a:p>
          <a:p>
            <a:pPr marL="0" indent="0" eaLnBrk="1" hangingPunct="1">
              <a:buFontTx/>
              <a:buNone/>
            </a:pPr>
            <a:r>
              <a:rPr lang="zh-CN" altLang="en-US" sz="2800" dirty="0">
                <a:solidFill>
                  <a:srgbClr val="0070C0"/>
                </a:solidFill>
              </a:rPr>
              <a:t>返回一个</a:t>
            </a:r>
            <a:r>
              <a:rPr lang="en-US" altLang="zh-CN" sz="2800" dirty="0">
                <a:solidFill>
                  <a:srgbClr val="0070C0"/>
                </a:solidFill>
              </a:rPr>
              <a:t>31</a:t>
            </a:r>
            <a:r>
              <a:rPr lang="zh-CN" altLang="en-US" sz="2800" dirty="0">
                <a:solidFill>
                  <a:srgbClr val="0070C0"/>
                </a:solidFill>
              </a:rPr>
              <a:t>位的值，还是太大。</a:t>
            </a:r>
            <a:endParaRPr lang="en-US" altLang="zh-CN" sz="2800" dirty="0">
              <a:solidFill>
                <a:srgbClr val="0070C0"/>
              </a:solidFill>
            </a:endParaRPr>
          </a:p>
          <a:p>
            <a:pPr marL="0" indent="0" eaLnBrk="1" hangingPunct="1">
              <a:buFontTx/>
              <a:buNone/>
            </a:pPr>
            <a:r>
              <a:rPr lang="zh-CN" altLang="en-US" sz="2800" dirty="0">
                <a:solidFill>
                  <a:srgbClr val="0070C0"/>
                </a:solidFill>
              </a:rPr>
              <a:t>在主程序中可以再次取模。</a:t>
            </a:r>
          </a:p>
        </p:txBody>
      </p:sp>
      <p:sp>
        <p:nvSpPr>
          <p:cNvPr id="3" name="标题 1">
            <a:extLst>
              <a:ext uri="{FF2B5EF4-FFF2-40B4-BE49-F238E27FC236}">
                <a16:creationId xmlns:a16="http://schemas.microsoft.com/office/drawing/2014/main" id="{0F69F692-B5D5-4630-A144-5A8692B434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 sz="3600" dirty="0">
                <a:solidFill>
                  <a:srgbClr val="0070C0"/>
                </a:solidFill>
              </a:rPr>
              <a:t>常用字符串哈希函数</a:t>
            </a:r>
            <a:r>
              <a:rPr lang="en-US" altLang="zh-CN" sz="3600" dirty="0" err="1">
                <a:solidFill>
                  <a:srgbClr val="0070C0"/>
                </a:solidFill>
              </a:rPr>
              <a:t>BKDRHash</a:t>
            </a:r>
            <a:endParaRPr lang="zh-CN" altLang="en-US" sz="3600" dirty="0">
              <a:solidFill>
                <a:srgbClr val="0070C0"/>
              </a:solidFill>
            </a:endParaRPr>
          </a:p>
        </p:txBody>
      </p:sp>
      <p:sp>
        <p:nvSpPr>
          <p:cNvPr id="2" name="页脚占位符 1">
            <a:extLst>
              <a:ext uri="{FF2B5EF4-FFF2-40B4-BE49-F238E27FC236}">
                <a16:creationId xmlns:a16="http://schemas.microsoft.com/office/drawing/2014/main" id="{F113C0B3-E6AF-40EE-AE8F-4F10013B1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fbc15bb2-d263-4c42-85e7-358267775f15}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2857</TotalTime>
  <Pages>0</Pages>
  <Words>4486</Words>
  <Characters>0</Characters>
  <Application>Microsoft Office PowerPoint</Application>
  <DocSecurity>0</DocSecurity>
  <PresentationFormat>全屏显示(4:3)</PresentationFormat>
  <Lines>0</Lines>
  <Paragraphs>544</Paragraphs>
  <Slides>63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63</vt:i4>
      </vt:variant>
    </vt:vector>
  </HeadingPairs>
  <TitlesOfParts>
    <vt:vector size="71" baseType="lpstr">
      <vt:lpstr>宋体</vt:lpstr>
      <vt:lpstr>Arial</vt:lpstr>
      <vt:lpstr>Calibri</vt:lpstr>
      <vt:lpstr>Courier New</vt:lpstr>
      <vt:lpstr>Times New Roman</vt:lpstr>
      <vt:lpstr>Wingdings</vt:lpstr>
      <vt:lpstr>默认设计模板</vt:lpstr>
      <vt:lpstr>Bitmap Image</vt:lpstr>
      <vt:lpstr>算法竞赛入门到进阶</vt:lpstr>
      <vt:lpstr>第9章 字符串</vt:lpstr>
      <vt:lpstr>字符串基本操作</vt:lpstr>
      <vt:lpstr>gets()和getchar()</vt:lpstr>
      <vt:lpstr>String类</vt:lpstr>
      <vt:lpstr>习题</vt:lpstr>
      <vt:lpstr>字符串哈希</vt:lpstr>
      <vt:lpstr>哈希函数如何设计？</vt:lpstr>
      <vt:lpstr>常用字符串哈希函数BKDRHash</vt:lpstr>
      <vt:lpstr>PowerPoint 演示文稿</vt:lpstr>
      <vt:lpstr>PowerPoint 演示文稿</vt:lpstr>
      <vt:lpstr>字典树</vt:lpstr>
      <vt:lpstr>字典树  Trie</vt:lpstr>
      <vt:lpstr>PowerPoint 演示文稿</vt:lpstr>
      <vt:lpstr>字典树应用</vt:lpstr>
      <vt:lpstr>例题</vt:lpstr>
      <vt:lpstr>方法1：用map</vt:lpstr>
      <vt:lpstr>方法2：用结构体实现字典树</vt:lpstr>
      <vt:lpstr>空间超额（MLE）的代码</vt:lpstr>
      <vt:lpstr>方法3：用数组实现字典树</vt:lpstr>
      <vt:lpstr>用数组实现字典树</vt:lpstr>
      <vt:lpstr>KMP</vt:lpstr>
      <vt:lpstr>先看看：暴力的模式匹配算法</vt:lpstr>
      <vt:lpstr>暴力法在特殊情况下很好</vt:lpstr>
      <vt:lpstr>但是</vt:lpstr>
      <vt:lpstr>KMP</vt:lpstr>
      <vt:lpstr>PowerPoint 演示文稿</vt:lpstr>
      <vt:lpstr>KMP的原理</vt:lpstr>
      <vt:lpstr>求Next[]的代码很简单，却难以理解</vt:lpstr>
      <vt:lpstr>习题</vt:lpstr>
      <vt:lpstr>AC自动机</vt:lpstr>
      <vt:lpstr>多模匹配问题</vt:lpstr>
      <vt:lpstr>AC自动机的工作原理</vt:lpstr>
      <vt:lpstr>复杂度</vt:lpstr>
      <vt:lpstr>习题</vt:lpstr>
      <vt:lpstr>后缀树和后缀数组</vt:lpstr>
      <vt:lpstr>后缀</vt:lpstr>
      <vt:lpstr>后缀树</vt:lpstr>
      <vt:lpstr>后缀树和后缀数组</vt:lpstr>
      <vt:lpstr>后缀数组</vt:lpstr>
      <vt:lpstr>int sa[] = {5, 3, 1, 6, 4, 2, 7, 0}</vt:lpstr>
      <vt:lpstr>后缀数组应用举例</vt:lpstr>
      <vt:lpstr>关键问题：如何求后缀数组</vt:lpstr>
      <vt:lpstr>经典算法：倍增法后缀排序</vt:lpstr>
      <vt:lpstr>PowerPoint 演示文稿</vt:lpstr>
      <vt:lpstr>PowerPoint 演示文稿</vt:lpstr>
      <vt:lpstr>PowerPoint 演示文稿</vt:lpstr>
      <vt:lpstr>一个问题</vt:lpstr>
      <vt:lpstr>改进</vt:lpstr>
      <vt:lpstr>PowerPoint 演示文稿</vt:lpstr>
      <vt:lpstr>复杂度</vt:lpstr>
      <vt:lpstr>核心数据：rk[]和sa[]</vt:lpstr>
      <vt:lpstr>PowerPoint 演示文稿</vt:lpstr>
      <vt:lpstr>rk[]和sa[] 互为逆运算</vt:lpstr>
      <vt:lpstr>排序求rk[]</vt:lpstr>
      <vt:lpstr>基数排序</vt:lpstr>
      <vt:lpstr>借用“哈希”的思路</vt:lpstr>
      <vt:lpstr>基数排序和快速排序   对比</vt:lpstr>
      <vt:lpstr>高度数组height[]</vt:lpstr>
      <vt:lpstr>求height[]数组</vt:lpstr>
      <vt:lpstr>后缀数组的应用</vt:lpstr>
      <vt:lpstr>PowerPoint 演示文稿</vt:lpstr>
      <vt:lpstr>习题</vt:lpstr>
    </vt:vector>
  </TitlesOfParts>
  <Manager/>
  <Company>微软中国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作业1</dc:title>
  <dc:subject/>
  <dc:creator>微软用户</dc:creator>
  <cp:keywords/>
  <dc:description/>
  <cp:lastModifiedBy>罗 勇</cp:lastModifiedBy>
  <cp:revision>1673</cp:revision>
  <dcterms:created xsi:type="dcterms:W3CDTF">2012-02-15T09:22:01Z</dcterms:created>
  <dcterms:modified xsi:type="dcterms:W3CDTF">2019-05-01T01:07:40Z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2052-11.1.0.8567</vt:lpwstr>
  </property>
</Properties>
</file>

<file path=docProps/thumbnail.jpeg>
</file>